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omments/comment1.xml" ContentType="application/vnd.openxmlformats-officedocument.presentationml.comments+xml"/>
  <Override PartName="/ppt/notesSlides/notesSlide9.xml" ContentType="application/vnd.openxmlformats-officedocument.presentationml.notesSlide+xml"/>
  <Override PartName="/ppt/comments/comment2.xml" ContentType="application/vnd.openxmlformats-officedocument.presentationml.comments+xml"/>
  <Override PartName="/ppt/notesSlides/notesSlide10.xml" ContentType="application/vnd.openxmlformats-officedocument.presentationml.notesSlide+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12"/>
  </p:notesMasterIdLst>
  <p:handoutMasterIdLst>
    <p:handoutMasterId r:id="rId13"/>
  </p:handoutMasterIdLst>
  <p:sldIdLst>
    <p:sldId id="337" r:id="rId2"/>
    <p:sldId id="335" r:id="rId3"/>
    <p:sldId id="336" r:id="rId4"/>
    <p:sldId id="328" r:id="rId5"/>
    <p:sldId id="338" r:id="rId6"/>
    <p:sldId id="340" r:id="rId7"/>
    <p:sldId id="339" r:id="rId8"/>
    <p:sldId id="334" r:id="rId9"/>
    <p:sldId id="341" r:id="rId10"/>
    <p:sldId id="342"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PI CAMINIS" initials="DC" lastIdx="4" clrIdx="0">
    <p:extLst>
      <p:ext uri="{19B8F6BF-5375-455C-9EA6-DF929625EA0E}">
        <p15:presenceInfo xmlns:p15="http://schemas.microsoft.com/office/powerpoint/2012/main" xmlns="" userId="4f8f601c4e8fa93b" providerId="Windows Live"/>
      </p:ext>
    </p:extLst>
  </p:cmAuthor>
  <p:cmAuthor id="2" name="DESPOINA KAMINI" initials="DK" lastIdx="2" clrIdx="1">
    <p:extLst>
      <p:ext uri="{19B8F6BF-5375-455C-9EA6-DF929625EA0E}">
        <p15:presenceInfo xmlns:p15="http://schemas.microsoft.com/office/powerpoint/2012/main" xmlns="" userId="DESPOINA KAMIN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913" autoAdjust="0"/>
  </p:normalViewPr>
  <p:slideViewPr>
    <p:cSldViewPr snapToGrid="0">
      <p:cViewPr>
        <p:scale>
          <a:sx n="96" d="100"/>
          <a:sy n="96" d="100"/>
        </p:scale>
        <p:origin x="-178" y="-1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80" d="100"/>
        <a:sy n="180" d="100"/>
      </p:scale>
      <p:origin x="0" y="0"/>
    </p:cViewPr>
  </p:sorterViewPr>
  <p:notesViewPr>
    <p:cSldViewPr snapToGrid="0">
      <p:cViewPr>
        <p:scale>
          <a:sx n="100" d="100"/>
          <a:sy n="100" d="100"/>
        </p:scale>
        <p:origin x="2400" y="-8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19-11-20T18:50:09.718" idx="1">
    <p:pos x="10" y="10"/>
    <p:text/>
    <p:extLst>
      <p:ext uri="{C676402C-5697-4E1C-873F-D02D1690AC5C}">
        <p15:threadingInfo xmlns:p15="http://schemas.microsoft.com/office/powerpoint/2012/main" xmlns="" timeZoneBias="-12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2" dt="2019-11-20T18:50:09.718" idx="1">
    <p:pos x="10" y="10"/>
    <p:text/>
    <p:extLst>
      <p:ext uri="{C676402C-5697-4E1C-873F-D02D1690AC5C}">
        <p15:threadingInfo xmlns:p15="http://schemas.microsoft.com/office/powerpoint/2012/main" xmlns="" timeZoneBias="-12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2" dt="2019-11-20T18:50:09.718" idx="1">
    <p:pos x="10" y="10"/>
    <p:text/>
    <p:extLst>
      <p:ext uri="{C676402C-5697-4E1C-873F-D02D1690AC5C}">
        <p15:threadingInfo xmlns:p15="http://schemas.microsoft.com/office/powerpoint/2012/main" xmlns="" timeZoneBias="-120"/>
      </p:ext>
    </p:extLs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D27F0D8-A0BC-4DFD-94C0-4ED29BEAEBE6}" type="doc">
      <dgm:prSet loTypeId="urn:microsoft.com/office/officeart/2005/8/layout/arrow2" loCatId="process" qsTypeId="urn:microsoft.com/office/officeart/2005/8/quickstyle/simple1" qsCatId="simple" csTypeId="urn:microsoft.com/office/officeart/2005/8/colors/accent1_2" csCatId="accent1" phldr="1"/>
      <dgm:spPr/>
    </dgm:pt>
    <dgm:pt modelId="{C128DC16-2B9B-41DA-B2F0-F425B08E3316}">
      <dgm:prSet phldrT="[Κείμενο]" custT="1"/>
      <dgm:spPr/>
      <dgm:t>
        <a:bodyPr/>
        <a:lstStyle/>
        <a:p>
          <a:r>
            <a:rPr lang="en-US" sz="3200" dirty="0">
              <a:solidFill>
                <a:srgbClr val="C00000"/>
              </a:solidFill>
            </a:rPr>
            <a:t>data</a:t>
          </a:r>
          <a:endParaRPr lang="fr-FR" sz="3200" dirty="0">
            <a:solidFill>
              <a:srgbClr val="C00000"/>
            </a:solidFill>
          </a:endParaRPr>
        </a:p>
      </dgm:t>
    </dgm:pt>
    <dgm:pt modelId="{935A1920-0560-4745-97BB-A3313D04DC87}" type="parTrans" cxnId="{927D58EE-B89F-4008-AD13-E030C9C4AF61}">
      <dgm:prSet/>
      <dgm:spPr/>
      <dgm:t>
        <a:bodyPr/>
        <a:lstStyle/>
        <a:p>
          <a:endParaRPr lang="fr-FR"/>
        </a:p>
      </dgm:t>
    </dgm:pt>
    <dgm:pt modelId="{29E252FC-AFDC-4EC3-BF5F-DBC43FAD1D3D}" type="sibTrans" cxnId="{927D58EE-B89F-4008-AD13-E030C9C4AF61}">
      <dgm:prSet/>
      <dgm:spPr/>
      <dgm:t>
        <a:bodyPr/>
        <a:lstStyle/>
        <a:p>
          <a:endParaRPr lang="fr-FR"/>
        </a:p>
      </dgm:t>
    </dgm:pt>
    <dgm:pt modelId="{EFD2A865-8817-4527-BCBD-F113C66C39F2}">
      <dgm:prSet phldrT="[Κείμενο]" custT="1"/>
      <dgm:spPr/>
      <dgm:t>
        <a:bodyPr/>
        <a:lstStyle/>
        <a:p>
          <a:r>
            <a:rPr lang="en-US" sz="3200" dirty="0">
              <a:solidFill>
                <a:srgbClr val="C00000"/>
              </a:solidFill>
            </a:rPr>
            <a:t>Information</a:t>
          </a:r>
          <a:r>
            <a:rPr lang="en-US" sz="2100" dirty="0"/>
            <a:t> </a:t>
          </a:r>
          <a:endParaRPr lang="fr-FR" sz="2100" dirty="0"/>
        </a:p>
      </dgm:t>
    </dgm:pt>
    <dgm:pt modelId="{29FA4111-59D6-4438-AD84-DE6507BF02C4}" type="parTrans" cxnId="{DA65B8EC-4A6A-41A6-9BA0-9D6663B13322}">
      <dgm:prSet/>
      <dgm:spPr/>
      <dgm:t>
        <a:bodyPr/>
        <a:lstStyle/>
        <a:p>
          <a:endParaRPr lang="fr-FR"/>
        </a:p>
      </dgm:t>
    </dgm:pt>
    <dgm:pt modelId="{57AEBA98-8988-4DB8-9F29-D67BAE8A5FAE}" type="sibTrans" cxnId="{DA65B8EC-4A6A-41A6-9BA0-9D6663B13322}">
      <dgm:prSet/>
      <dgm:spPr/>
      <dgm:t>
        <a:bodyPr/>
        <a:lstStyle/>
        <a:p>
          <a:endParaRPr lang="fr-FR"/>
        </a:p>
      </dgm:t>
    </dgm:pt>
    <dgm:pt modelId="{CD5DC343-A4D8-4760-868F-ED811F2D1987}">
      <dgm:prSet phldrT="[Κείμενο]" custT="1"/>
      <dgm:spPr/>
      <dgm:t>
        <a:bodyPr/>
        <a:lstStyle/>
        <a:p>
          <a:r>
            <a:rPr lang="en-US" sz="3200" b="1" dirty="0">
              <a:solidFill>
                <a:srgbClr val="C00000"/>
              </a:solidFill>
            </a:rPr>
            <a:t>DECISION </a:t>
          </a:r>
          <a:endParaRPr lang="fr-FR" sz="3200" b="1" dirty="0">
            <a:solidFill>
              <a:srgbClr val="C00000"/>
            </a:solidFill>
          </a:endParaRPr>
        </a:p>
      </dgm:t>
    </dgm:pt>
    <dgm:pt modelId="{0275B7BD-6894-4B1C-8CBA-F256CC11C9B9}" type="parTrans" cxnId="{117D205D-0806-4845-BCB7-A313F85DD2DA}">
      <dgm:prSet/>
      <dgm:spPr/>
      <dgm:t>
        <a:bodyPr/>
        <a:lstStyle/>
        <a:p>
          <a:endParaRPr lang="fr-FR"/>
        </a:p>
      </dgm:t>
    </dgm:pt>
    <dgm:pt modelId="{9CBB84CA-99E1-44BC-9A69-CCDC93854FD4}" type="sibTrans" cxnId="{117D205D-0806-4845-BCB7-A313F85DD2DA}">
      <dgm:prSet/>
      <dgm:spPr/>
      <dgm:t>
        <a:bodyPr/>
        <a:lstStyle/>
        <a:p>
          <a:endParaRPr lang="fr-FR"/>
        </a:p>
      </dgm:t>
    </dgm:pt>
    <dgm:pt modelId="{A0D492F8-2321-4C38-B915-CD9D67AD0317}" type="pres">
      <dgm:prSet presAssocID="{BD27F0D8-A0BC-4DFD-94C0-4ED29BEAEBE6}" presName="arrowDiagram" presStyleCnt="0">
        <dgm:presLayoutVars>
          <dgm:chMax val="5"/>
          <dgm:dir/>
          <dgm:resizeHandles val="exact"/>
        </dgm:presLayoutVars>
      </dgm:prSet>
      <dgm:spPr/>
    </dgm:pt>
    <dgm:pt modelId="{8DDB9812-E703-43C5-A6BC-336D41635ECB}" type="pres">
      <dgm:prSet presAssocID="{BD27F0D8-A0BC-4DFD-94C0-4ED29BEAEBE6}" presName="arrow" presStyleLbl="bgShp" presStyleIdx="0" presStyleCnt="1" custLinFactNeighborX="-1069" custLinFactNeighborY="-4236"/>
      <dgm:spPr/>
    </dgm:pt>
    <dgm:pt modelId="{73311643-8E73-4BE2-B752-EEBBE7073C7A}" type="pres">
      <dgm:prSet presAssocID="{BD27F0D8-A0BC-4DFD-94C0-4ED29BEAEBE6}" presName="arrowDiagram3" presStyleCnt="0"/>
      <dgm:spPr/>
    </dgm:pt>
    <dgm:pt modelId="{FBBA9686-9605-4B23-ADFC-E341648E4993}" type="pres">
      <dgm:prSet presAssocID="{C128DC16-2B9B-41DA-B2F0-F425B08E3316}" presName="bullet3a" presStyleLbl="node1" presStyleIdx="0" presStyleCnt="3"/>
      <dgm:spPr/>
    </dgm:pt>
    <dgm:pt modelId="{A7FC4285-908C-42C6-A08D-78865ECC757E}" type="pres">
      <dgm:prSet presAssocID="{C128DC16-2B9B-41DA-B2F0-F425B08E3316}" presName="textBox3a" presStyleLbl="revTx" presStyleIdx="0" presStyleCnt="3">
        <dgm:presLayoutVars>
          <dgm:bulletEnabled val="1"/>
        </dgm:presLayoutVars>
      </dgm:prSet>
      <dgm:spPr/>
      <dgm:t>
        <a:bodyPr/>
        <a:lstStyle/>
        <a:p>
          <a:endParaRPr lang="el-GR"/>
        </a:p>
      </dgm:t>
    </dgm:pt>
    <dgm:pt modelId="{D5BD3AB6-E4B8-40B9-A528-A6337FBADBB0}" type="pres">
      <dgm:prSet presAssocID="{EFD2A865-8817-4527-BCBD-F113C66C39F2}" presName="bullet3b" presStyleLbl="node1" presStyleIdx="1" presStyleCnt="3"/>
      <dgm:spPr/>
    </dgm:pt>
    <dgm:pt modelId="{2AF60E40-BCBA-4197-AC54-14B7E8D10199}" type="pres">
      <dgm:prSet presAssocID="{EFD2A865-8817-4527-BCBD-F113C66C39F2}" presName="textBox3b" presStyleLbl="revTx" presStyleIdx="1" presStyleCnt="3" custScaleX="204222" custLinFactNeighborX="18503" custLinFactNeighborY="4837">
        <dgm:presLayoutVars>
          <dgm:bulletEnabled val="1"/>
        </dgm:presLayoutVars>
      </dgm:prSet>
      <dgm:spPr/>
      <dgm:t>
        <a:bodyPr/>
        <a:lstStyle/>
        <a:p>
          <a:endParaRPr lang="el-GR"/>
        </a:p>
      </dgm:t>
    </dgm:pt>
    <dgm:pt modelId="{28D00EBA-8414-405D-A705-596E192B81EF}" type="pres">
      <dgm:prSet presAssocID="{CD5DC343-A4D8-4760-868F-ED811F2D1987}" presName="bullet3c" presStyleLbl="node1" presStyleIdx="2" presStyleCnt="3"/>
      <dgm:spPr/>
    </dgm:pt>
    <dgm:pt modelId="{545F0415-02CF-42C4-8CC0-E58D99D199AD}" type="pres">
      <dgm:prSet presAssocID="{CD5DC343-A4D8-4760-868F-ED811F2D1987}" presName="textBox3c" presStyleLbl="revTx" presStyleIdx="2" presStyleCnt="3" custScaleX="146272" custLinFactNeighborX="4112" custLinFactNeighborY="6437">
        <dgm:presLayoutVars>
          <dgm:bulletEnabled val="1"/>
        </dgm:presLayoutVars>
      </dgm:prSet>
      <dgm:spPr/>
      <dgm:t>
        <a:bodyPr/>
        <a:lstStyle/>
        <a:p>
          <a:endParaRPr lang="el-GR"/>
        </a:p>
      </dgm:t>
    </dgm:pt>
  </dgm:ptLst>
  <dgm:cxnLst>
    <dgm:cxn modelId="{117D205D-0806-4845-BCB7-A313F85DD2DA}" srcId="{BD27F0D8-A0BC-4DFD-94C0-4ED29BEAEBE6}" destId="{CD5DC343-A4D8-4760-868F-ED811F2D1987}" srcOrd="2" destOrd="0" parTransId="{0275B7BD-6894-4B1C-8CBA-F256CC11C9B9}" sibTransId="{9CBB84CA-99E1-44BC-9A69-CCDC93854FD4}"/>
    <dgm:cxn modelId="{58B11A47-20B4-46D9-BD01-6D1EB19C15BF}" type="presOf" srcId="{C128DC16-2B9B-41DA-B2F0-F425B08E3316}" destId="{A7FC4285-908C-42C6-A08D-78865ECC757E}" srcOrd="0" destOrd="0" presId="urn:microsoft.com/office/officeart/2005/8/layout/arrow2"/>
    <dgm:cxn modelId="{E44B56EF-4996-4A28-84BA-E0F6BB91030A}" type="presOf" srcId="{CD5DC343-A4D8-4760-868F-ED811F2D1987}" destId="{545F0415-02CF-42C4-8CC0-E58D99D199AD}" srcOrd="0" destOrd="0" presId="urn:microsoft.com/office/officeart/2005/8/layout/arrow2"/>
    <dgm:cxn modelId="{927D58EE-B89F-4008-AD13-E030C9C4AF61}" srcId="{BD27F0D8-A0BC-4DFD-94C0-4ED29BEAEBE6}" destId="{C128DC16-2B9B-41DA-B2F0-F425B08E3316}" srcOrd="0" destOrd="0" parTransId="{935A1920-0560-4745-97BB-A3313D04DC87}" sibTransId="{29E252FC-AFDC-4EC3-BF5F-DBC43FAD1D3D}"/>
    <dgm:cxn modelId="{4194EA9E-5CC4-48CE-BD1D-A3996B2D814C}" type="presOf" srcId="{BD27F0D8-A0BC-4DFD-94C0-4ED29BEAEBE6}" destId="{A0D492F8-2321-4C38-B915-CD9D67AD0317}" srcOrd="0" destOrd="0" presId="urn:microsoft.com/office/officeart/2005/8/layout/arrow2"/>
    <dgm:cxn modelId="{F87FD7CE-A53C-4F34-A025-1D4058887940}" type="presOf" srcId="{EFD2A865-8817-4527-BCBD-F113C66C39F2}" destId="{2AF60E40-BCBA-4197-AC54-14B7E8D10199}" srcOrd="0" destOrd="0" presId="urn:microsoft.com/office/officeart/2005/8/layout/arrow2"/>
    <dgm:cxn modelId="{DA65B8EC-4A6A-41A6-9BA0-9D6663B13322}" srcId="{BD27F0D8-A0BC-4DFD-94C0-4ED29BEAEBE6}" destId="{EFD2A865-8817-4527-BCBD-F113C66C39F2}" srcOrd="1" destOrd="0" parTransId="{29FA4111-59D6-4438-AD84-DE6507BF02C4}" sibTransId="{57AEBA98-8988-4DB8-9F29-D67BAE8A5FAE}"/>
    <dgm:cxn modelId="{E82C2D40-5391-40C3-8C5D-D49C8813C59D}" type="presParOf" srcId="{A0D492F8-2321-4C38-B915-CD9D67AD0317}" destId="{8DDB9812-E703-43C5-A6BC-336D41635ECB}" srcOrd="0" destOrd="0" presId="urn:microsoft.com/office/officeart/2005/8/layout/arrow2"/>
    <dgm:cxn modelId="{EE0ABCDA-A532-4772-A8BB-3715149FB658}" type="presParOf" srcId="{A0D492F8-2321-4C38-B915-CD9D67AD0317}" destId="{73311643-8E73-4BE2-B752-EEBBE7073C7A}" srcOrd="1" destOrd="0" presId="urn:microsoft.com/office/officeart/2005/8/layout/arrow2"/>
    <dgm:cxn modelId="{59CCA692-D209-4773-B618-60607A2717B2}" type="presParOf" srcId="{73311643-8E73-4BE2-B752-EEBBE7073C7A}" destId="{FBBA9686-9605-4B23-ADFC-E341648E4993}" srcOrd="0" destOrd="0" presId="urn:microsoft.com/office/officeart/2005/8/layout/arrow2"/>
    <dgm:cxn modelId="{F3B480A8-E22B-44E9-B013-46BC8B75F522}" type="presParOf" srcId="{73311643-8E73-4BE2-B752-EEBBE7073C7A}" destId="{A7FC4285-908C-42C6-A08D-78865ECC757E}" srcOrd="1" destOrd="0" presId="urn:microsoft.com/office/officeart/2005/8/layout/arrow2"/>
    <dgm:cxn modelId="{27D5FA85-9A23-480F-BC5C-774008B82C97}" type="presParOf" srcId="{73311643-8E73-4BE2-B752-EEBBE7073C7A}" destId="{D5BD3AB6-E4B8-40B9-A528-A6337FBADBB0}" srcOrd="2" destOrd="0" presId="urn:microsoft.com/office/officeart/2005/8/layout/arrow2"/>
    <dgm:cxn modelId="{26CC47F5-1422-4D2A-9202-6FA6D85ED04A}" type="presParOf" srcId="{73311643-8E73-4BE2-B752-EEBBE7073C7A}" destId="{2AF60E40-BCBA-4197-AC54-14B7E8D10199}" srcOrd="3" destOrd="0" presId="urn:microsoft.com/office/officeart/2005/8/layout/arrow2"/>
    <dgm:cxn modelId="{45B44CFD-8A63-4FB3-8041-AFC4A6118EE6}" type="presParOf" srcId="{73311643-8E73-4BE2-B752-EEBBE7073C7A}" destId="{28D00EBA-8414-405D-A705-596E192B81EF}" srcOrd="4" destOrd="0" presId="urn:microsoft.com/office/officeart/2005/8/layout/arrow2"/>
    <dgm:cxn modelId="{0B96A68B-28BF-4F9E-9BBC-79346D766F3C}" type="presParOf" srcId="{73311643-8E73-4BE2-B752-EEBBE7073C7A}" destId="{545F0415-02CF-42C4-8CC0-E58D99D199AD}" srcOrd="5"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DB9812-E703-43C5-A6BC-336D41635ECB}">
      <dsp:nvSpPr>
        <dsp:cNvPr id="0" name=""/>
        <dsp:cNvSpPr/>
      </dsp:nvSpPr>
      <dsp:spPr>
        <a:xfrm>
          <a:off x="0" y="413304"/>
          <a:ext cx="6177280" cy="3860800"/>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BBA9686-9605-4B23-ADFC-E341648E4993}">
      <dsp:nvSpPr>
        <dsp:cNvPr id="0" name=""/>
        <dsp:cNvSpPr/>
      </dsp:nvSpPr>
      <dsp:spPr>
        <a:xfrm>
          <a:off x="784514" y="3241572"/>
          <a:ext cx="160609" cy="160609"/>
        </a:xfrm>
        <a:prstGeom prst="ellipse">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7FC4285-908C-42C6-A08D-78865ECC757E}">
      <dsp:nvSpPr>
        <dsp:cNvPr id="0" name=""/>
        <dsp:cNvSpPr/>
      </dsp:nvSpPr>
      <dsp:spPr>
        <a:xfrm>
          <a:off x="864819" y="3321876"/>
          <a:ext cx="1439306" cy="11157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104" tIns="0" rIns="0" bIns="0" numCol="1" spcCol="1270" anchor="t" anchorCtr="0">
          <a:noAutofit/>
        </a:bodyPr>
        <a:lstStyle/>
        <a:p>
          <a:pPr lvl="0" algn="l" defTabSz="1422400">
            <a:lnSpc>
              <a:spcPct val="90000"/>
            </a:lnSpc>
            <a:spcBef>
              <a:spcPct val="0"/>
            </a:spcBef>
            <a:spcAft>
              <a:spcPct val="35000"/>
            </a:spcAft>
          </a:pPr>
          <a:r>
            <a:rPr lang="en-US" sz="3200" kern="1200" dirty="0">
              <a:solidFill>
                <a:srgbClr val="C00000"/>
              </a:solidFill>
            </a:rPr>
            <a:t>data</a:t>
          </a:r>
          <a:endParaRPr lang="fr-FR" sz="3200" kern="1200" dirty="0">
            <a:solidFill>
              <a:srgbClr val="C00000"/>
            </a:solidFill>
          </a:endParaRPr>
        </a:p>
      </dsp:txBody>
      <dsp:txXfrm>
        <a:off x="864819" y="3321876"/>
        <a:ext cx="1439306" cy="1115771"/>
      </dsp:txXfrm>
    </dsp:sp>
    <dsp:sp modelId="{D5BD3AB6-E4B8-40B9-A528-A6337FBADBB0}">
      <dsp:nvSpPr>
        <dsp:cNvPr id="0" name=""/>
        <dsp:cNvSpPr/>
      </dsp:nvSpPr>
      <dsp:spPr>
        <a:xfrm>
          <a:off x="2202200" y="2192206"/>
          <a:ext cx="290332" cy="290332"/>
        </a:xfrm>
        <a:prstGeom prst="ellipse">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AF60E40-BCBA-4197-AC54-14B7E8D10199}">
      <dsp:nvSpPr>
        <dsp:cNvPr id="0" name=""/>
        <dsp:cNvSpPr/>
      </dsp:nvSpPr>
      <dsp:spPr>
        <a:xfrm>
          <a:off x="1849111" y="2438963"/>
          <a:ext cx="3027687" cy="21002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3841" tIns="0" rIns="0" bIns="0" numCol="1" spcCol="1270" anchor="t" anchorCtr="0">
          <a:noAutofit/>
        </a:bodyPr>
        <a:lstStyle/>
        <a:p>
          <a:pPr lvl="0" algn="l" defTabSz="1422400">
            <a:lnSpc>
              <a:spcPct val="90000"/>
            </a:lnSpc>
            <a:spcBef>
              <a:spcPct val="0"/>
            </a:spcBef>
            <a:spcAft>
              <a:spcPct val="35000"/>
            </a:spcAft>
          </a:pPr>
          <a:r>
            <a:rPr lang="en-US" sz="3200" kern="1200" dirty="0">
              <a:solidFill>
                <a:srgbClr val="C00000"/>
              </a:solidFill>
            </a:rPr>
            <a:t>Information</a:t>
          </a:r>
          <a:r>
            <a:rPr lang="en-US" sz="2100" kern="1200" dirty="0"/>
            <a:t> </a:t>
          </a:r>
          <a:endParaRPr lang="fr-FR" sz="2100" kern="1200" dirty="0"/>
        </a:p>
      </dsp:txBody>
      <dsp:txXfrm>
        <a:off x="1849111" y="2438963"/>
        <a:ext cx="3027687" cy="2100275"/>
      </dsp:txXfrm>
    </dsp:sp>
    <dsp:sp modelId="{28D00EBA-8414-405D-A705-596E192B81EF}">
      <dsp:nvSpPr>
        <dsp:cNvPr id="0" name=""/>
        <dsp:cNvSpPr/>
      </dsp:nvSpPr>
      <dsp:spPr>
        <a:xfrm>
          <a:off x="3907129" y="1553630"/>
          <a:ext cx="401523" cy="401523"/>
        </a:xfrm>
        <a:prstGeom prst="ellipse">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45F0415-02CF-42C4-8CC0-E58D99D199AD}">
      <dsp:nvSpPr>
        <dsp:cNvPr id="0" name=""/>
        <dsp:cNvSpPr/>
      </dsp:nvSpPr>
      <dsp:spPr>
        <a:xfrm>
          <a:off x="3825851" y="1927113"/>
          <a:ext cx="2168551" cy="26832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2759" tIns="0" rIns="0" bIns="0" numCol="1" spcCol="1270" anchor="t" anchorCtr="0">
          <a:noAutofit/>
        </a:bodyPr>
        <a:lstStyle/>
        <a:p>
          <a:pPr lvl="0" algn="l" defTabSz="1422400">
            <a:lnSpc>
              <a:spcPct val="90000"/>
            </a:lnSpc>
            <a:spcBef>
              <a:spcPct val="0"/>
            </a:spcBef>
            <a:spcAft>
              <a:spcPct val="35000"/>
            </a:spcAft>
          </a:pPr>
          <a:r>
            <a:rPr lang="en-US" sz="3200" b="1" kern="1200" dirty="0">
              <a:solidFill>
                <a:srgbClr val="C00000"/>
              </a:solidFill>
            </a:rPr>
            <a:t>DECISION </a:t>
          </a:r>
          <a:endParaRPr lang="fr-FR" sz="3200" b="1" kern="1200" dirty="0">
            <a:solidFill>
              <a:srgbClr val="C00000"/>
            </a:solidFill>
          </a:endParaRPr>
        </a:p>
      </dsp:txBody>
      <dsp:txXfrm>
        <a:off x="3825851" y="1927113"/>
        <a:ext cx="2168551" cy="2683256"/>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a:extLst>
              <a:ext uri="{FF2B5EF4-FFF2-40B4-BE49-F238E27FC236}">
                <a16:creationId xmlns:a16="http://schemas.microsoft.com/office/drawing/2014/main" xmlns="" id="{D1B629B2-7104-4B26-97B6-F52D9278A2F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Θέση ημερομηνίας 2">
            <a:extLst>
              <a:ext uri="{FF2B5EF4-FFF2-40B4-BE49-F238E27FC236}">
                <a16:creationId xmlns:a16="http://schemas.microsoft.com/office/drawing/2014/main" xmlns="" id="{987EA9E0-2211-4F43-B719-C664060728E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94118DD-D9FD-4CF1-9464-3EBE1D2E5655}" type="datetimeFigureOut">
              <a:rPr lang="fr-FR" smtClean="0"/>
              <a:t>21/11/2019</a:t>
            </a:fld>
            <a:endParaRPr lang="fr-FR"/>
          </a:p>
        </p:txBody>
      </p:sp>
      <p:sp>
        <p:nvSpPr>
          <p:cNvPr id="4" name="Θέση υποσέλιδου 3">
            <a:extLst>
              <a:ext uri="{FF2B5EF4-FFF2-40B4-BE49-F238E27FC236}">
                <a16:creationId xmlns:a16="http://schemas.microsoft.com/office/drawing/2014/main" xmlns="" id="{ACFF4B08-B72C-4184-886A-237366AC4FB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Θέση αριθμού διαφάνειας 4">
            <a:extLst>
              <a:ext uri="{FF2B5EF4-FFF2-40B4-BE49-F238E27FC236}">
                <a16:creationId xmlns:a16="http://schemas.microsoft.com/office/drawing/2014/main" xmlns="" id="{518B0332-B834-4370-BB44-CAE039B51B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25796AA-AEDF-4CB3-9FE6-10104E02305E}" type="slidenum">
              <a:rPr lang="fr-FR" smtClean="0"/>
              <a:t>‹#›</a:t>
            </a:fld>
            <a:endParaRPr lang="fr-FR"/>
          </a:p>
        </p:txBody>
      </p:sp>
    </p:spTree>
    <p:extLst>
      <p:ext uri="{BB962C8B-B14F-4D97-AF65-F5344CB8AC3E}">
        <p14:creationId xmlns:p14="http://schemas.microsoft.com/office/powerpoint/2010/main" val="466071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326D33-32D1-4F7B-B437-38512759EEE9}" type="datetimeFigureOut">
              <a:rPr lang="fr-FR" smtClean="0"/>
              <a:t>21/11/2019</a:t>
            </a:fld>
            <a:endParaRPr lang="fr-F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fr-F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9C7B6E-33BE-464A-8A84-EE00897BE18C}" type="slidenum">
              <a:rPr lang="fr-FR" smtClean="0"/>
              <a:t>‹#›</a:t>
            </a:fld>
            <a:endParaRPr lang="fr-FR"/>
          </a:p>
        </p:txBody>
      </p:sp>
    </p:spTree>
    <p:extLst>
      <p:ext uri="{BB962C8B-B14F-4D97-AF65-F5344CB8AC3E}">
        <p14:creationId xmlns:p14="http://schemas.microsoft.com/office/powerpoint/2010/main" val="32884206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fr-FR" dirty="0"/>
          </a:p>
        </p:txBody>
      </p:sp>
      <p:sp>
        <p:nvSpPr>
          <p:cNvPr id="4" name="Θέση αριθμού διαφάνειας 3"/>
          <p:cNvSpPr>
            <a:spLocks noGrp="1"/>
          </p:cNvSpPr>
          <p:nvPr>
            <p:ph type="sldNum" sz="quarter" idx="5"/>
          </p:nvPr>
        </p:nvSpPr>
        <p:spPr/>
        <p:txBody>
          <a:bodyPr/>
          <a:lstStyle/>
          <a:p>
            <a:fld id="{F69C7B6E-33BE-464A-8A84-EE00897BE18C}" type="slidenum">
              <a:rPr lang="fr-FR" smtClean="0"/>
              <a:t>1</a:t>
            </a:fld>
            <a:endParaRPr lang="fr-FR"/>
          </a:p>
        </p:txBody>
      </p:sp>
    </p:spTree>
    <p:extLst>
      <p:ext uri="{BB962C8B-B14F-4D97-AF65-F5344CB8AC3E}">
        <p14:creationId xmlns:p14="http://schemas.microsoft.com/office/powerpoint/2010/main" val="25517402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a:lnSpc>
                <a:spcPct val="150000"/>
              </a:lnSpc>
            </a:pPr>
            <a:r>
              <a:rPr lang="el-GR" dirty="0"/>
              <a:t>Στην εισαγωγή αναφερόμαστε σε βασικά χαρακτηριστικά του εξωτερικού περιβάλλοντος της επιχείρησης όπως οι κοινωνικές μεταλλάξεις με την εμφάνιση της νέας ψηφιακής εποχής, οι περιβαλλοντικές αλλαγές και οι πολιτιστικές μεταλλάξεις που έχουν επηρεάσει τις αξίες κι πεποιθήσεις των κατοίκων  του πλανήτη. </a:t>
            </a:r>
          </a:p>
          <a:p>
            <a:endParaRPr lang="el-GR" dirty="0"/>
          </a:p>
        </p:txBody>
      </p:sp>
      <p:sp>
        <p:nvSpPr>
          <p:cNvPr id="4" name="Θέση αριθμού διαφάνειας 3"/>
          <p:cNvSpPr>
            <a:spLocks noGrp="1"/>
          </p:cNvSpPr>
          <p:nvPr>
            <p:ph type="sldNum" sz="quarter" idx="5"/>
          </p:nvPr>
        </p:nvSpPr>
        <p:spPr/>
        <p:txBody>
          <a:bodyPr/>
          <a:lstStyle/>
          <a:p>
            <a:fld id="{F69C7B6E-33BE-464A-8A84-EE00897BE18C}" type="slidenum">
              <a:rPr lang="fr-FR" smtClean="0"/>
              <a:t>10</a:t>
            </a:fld>
            <a:endParaRPr lang="fr-FR"/>
          </a:p>
        </p:txBody>
      </p:sp>
    </p:spTree>
    <p:extLst>
      <p:ext uri="{BB962C8B-B14F-4D97-AF65-F5344CB8AC3E}">
        <p14:creationId xmlns:p14="http://schemas.microsoft.com/office/powerpoint/2010/main" val="3868125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US" dirty="0"/>
              <a:t>I think we have all in this ROOM something in common : we all have a mobile phone , or </a:t>
            </a:r>
            <a:r>
              <a:rPr lang="en-US" dirty="0" err="1"/>
              <a:t>whaver</a:t>
            </a:r>
            <a:r>
              <a:rPr lang="en-US" dirty="0"/>
              <a:t>  mobile device; </a:t>
            </a:r>
          </a:p>
          <a:p>
            <a:endParaRPr lang="en-US" dirty="0"/>
          </a:p>
          <a:p>
            <a:r>
              <a:rPr lang="en-US" dirty="0"/>
              <a:t>And  We use  technology in order to SHARE DATA,,  RECEIVE INFORMATION, CONTROL, , TO COMMUNICATE,  TO UNDERSTAND, TO GAIN  KNOWLEDGE and so on….. .</a:t>
            </a:r>
          </a:p>
          <a:p>
            <a:endParaRPr lang="en-US" dirty="0"/>
          </a:p>
          <a:p>
            <a:r>
              <a:rPr lang="en-US" dirty="0"/>
              <a:t>But MOST OF ALL,  We DECIDE  how we can use all these DATA AND ALL THE DATA PROCESS THAT IS TRANSFORMED TO INFORNMATION WITH THE OBJECTIVE TO IMPROVE OUR EVERY DAY LIFE. </a:t>
            </a:r>
          </a:p>
        </p:txBody>
      </p:sp>
      <p:sp>
        <p:nvSpPr>
          <p:cNvPr id="4" name="Θέση αριθμού διαφάνειας 3"/>
          <p:cNvSpPr>
            <a:spLocks noGrp="1"/>
          </p:cNvSpPr>
          <p:nvPr>
            <p:ph type="sldNum" sz="quarter" idx="5"/>
          </p:nvPr>
        </p:nvSpPr>
        <p:spPr/>
        <p:txBody>
          <a:bodyPr/>
          <a:lstStyle/>
          <a:p>
            <a:fld id="{F69C7B6E-33BE-464A-8A84-EE00897BE18C}" type="slidenum">
              <a:rPr lang="fr-FR" smtClean="0"/>
              <a:t>2</a:t>
            </a:fld>
            <a:endParaRPr lang="fr-FR"/>
          </a:p>
        </p:txBody>
      </p:sp>
    </p:spTree>
    <p:extLst>
      <p:ext uri="{BB962C8B-B14F-4D97-AF65-F5344CB8AC3E}">
        <p14:creationId xmlns:p14="http://schemas.microsoft.com/office/powerpoint/2010/main" val="4108486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US" dirty="0"/>
              <a:t>The objectives of this presentation  are focused on the following points :  to formulate within the technological progress The concept  of information in the global corporate environment.</a:t>
            </a:r>
          </a:p>
          <a:p>
            <a:endParaRPr lang="en-US" dirty="0"/>
          </a:p>
          <a:p>
            <a:r>
              <a:rPr lang="en-US" dirty="0"/>
              <a:t>To understand the VALUE OF THE BI within  the Corporate Decision-making process</a:t>
            </a:r>
          </a:p>
          <a:p>
            <a:endParaRPr lang="en-US" dirty="0"/>
          </a:p>
          <a:p>
            <a:r>
              <a:rPr lang="en-US" dirty="0"/>
              <a:t>To use BI tools to moderate Information Asymmetry:  Blockchain technology</a:t>
            </a:r>
          </a:p>
          <a:p>
            <a:endParaRPr lang="en-US" dirty="0"/>
          </a:p>
          <a:p>
            <a:endParaRPr lang="en-US" dirty="0"/>
          </a:p>
          <a:p>
            <a:endParaRPr lang="en-US" dirty="0"/>
          </a:p>
          <a:p>
            <a:endParaRPr lang="fr-FR" dirty="0"/>
          </a:p>
        </p:txBody>
      </p:sp>
      <p:sp>
        <p:nvSpPr>
          <p:cNvPr id="4" name="Θέση αριθμού διαφάνειας 3"/>
          <p:cNvSpPr>
            <a:spLocks noGrp="1"/>
          </p:cNvSpPr>
          <p:nvPr>
            <p:ph type="sldNum" sz="quarter" idx="5"/>
          </p:nvPr>
        </p:nvSpPr>
        <p:spPr/>
        <p:txBody>
          <a:bodyPr/>
          <a:lstStyle/>
          <a:p>
            <a:fld id="{F69C7B6E-33BE-464A-8A84-EE00897BE18C}" type="slidenum">
              <a:rPr lang="fr-FR" smtClean="0"/>
              <a:t>3</a:t>
            </a:fld>
            <a:endParaRPr lang="fr-FR"/>
          </a:p>
        </p:txBody>
      </p:sp>
    </p:spTree>
    <p:extLst>
      <p:ext uri="{BB962C8B-B14F-4D97-AF65-F5344CB8AC3E}">
        <p14:creationId xmlns:p14="http://schemas.microsoft.com/office/powerpoint/2010/main" val="21104214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a:lnSpc>
                <a:spcPct val="150000"/>
              </a:lnSpc>
            </a:pPr>
            <a:r>
              <a:rPr lang="el-GR" dirty="0"/>
              <a:t>Στην εισαγωγή αναφερόμαστε σε βασικά χαρακτηριστικά του εξωτερικού περιβάλλοντος της επιχείρησης όπως οι κοινωνικές μεταλλάξεις με την εμφάνιση της νέας ψηφιακής εποχής, οι περιβαλλοντικές αλλαγές και οι πολιτιστικές μεταλλάξεις που έχουν επηρεάσει τις αξίες κι πεποιθήσεις των κατοίκων  του πλανήτη. </a:t>
            </a:r>
          </a:p>
          <a:p>
            <a:endParaRPr lang="el-GR" dirty="0"/>
          </a:p>
        </p:txBody>
      </p:sp>
      <p:sp>
        <p:nvSpPr>
          <p:cNvPr id="4" name="Θέση αριθμού διαφάνειας 3"/>
          <p:cNvSpPr>
            <a:spLocks noGrp="1"/>
          </p:cNvSpPr>
          <p:nvPr>
            <p:ph type="sldNum" sz="quarter" idx="5"/>
          </p:nvPr>
        </p:nvSpPr>
        <p:spPr/>
        <p:txBody>
          <a:bodyPr/>
          <a:lstStyle/>
          <a:p>
            <a:fld id="{F69C7B6E-33BE-464A-8A84-EE00897BE18C}" type="slidenum">
              <a:rPr lang="fr-FR" smtClean="0"/>
              <a:t>4</a:t>
            </a:fld>
            <a:endParaRPr lang="fr-FR"/>
          </a:p>
        </p:txBody>
      </p:sp>
    </p:spTree>
    <p:extLst>
      <p:ext uri="{BB962C8B-B14F-4D97-AF65-F5344CB8AC3E}">
        <p14:creationId xmlns:p14="http://schemas.microsoft.com/office/powerpoint/2010/main" val="38902178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a:lnSpc>
                <a:spcPct val="150000"/>
              </a:lnSpc>
            </a:pPr>
            <a:r>
              <a:rPr lang="el-GR" dirty="0"/>
              <a:t>Στην εισαγωγή αναφερόμαστε σε βασικά χαρακτηριστικά του εξωτερικού περιβάλλοντος της επιχείρησης όπως οι κοινωνικές μεταλλάξεις με την εμφάνιση της νέας ψηφιακής εποχής, οι περιβαλλοντικές αλλαγές και οι πολιτιστικές μεταλλάξεις που έχουν επηρεάσει τις αξίες κι πεποιθήσεις των κατοίκων  του πλανήτη. </a:t>
            </a:r>
          </a:p>
          <a:p>
            <a:endParaRPr lang="el-GR" dirty="0"/>
          </a:p>
        </p:txBody>
      </p:sp>
      <p:sp>
        <p:nvSpPr>
          <p:cNvPr id="4" name="Θέση αριθμού διαφάνειας 3"/>
          <p:cNvSpPr>
            <a:spLocks noGrp="1"/>
          </p:cNvSpPr>
          <p:nvPr>
            <p:ph type="sldNum" sz="quarter" idx="5"/>
          </p:nvPr>
        </p:nvSpPr>
        <p:spPr/>
        <p:txBody>
          <a:bodyPr/>
          <a:lstStyle/>
          <a:p>
            <a:fld id="{F69C7B6E-33BE-464A-8A84-EE00897BE18C}" type="slidenum">
              <a:rPr lang="fr-FR" smtClean="0"/>
              <a:t>5</a:t>
            </a:fld>
            <a:endParaRPr lang="fr-FR"/>
          </a:p>
        </p:txBody>
      </p:sp>
    </p:spTree>
    <p:extLst>
      <p:ext uri="{BB962C8B-B14F-4D97-AF65-F5344CB8AC3E}">
        <p14:creationId xmlns:p14="http://schemas.microsoft.com/office/powerpoint/2010/main" val="18880347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a:lnSpc>
                <a:spcPct val="150000"/>
              </a:lnSpc>
            </a:pPr>
            <a:r>
              <a:rPr lang="el-GR" dirty="0"/>
              <a:t>Στην εισαγωγή αναφερόμαστε σε βασικά χαρακτηριστικά του εξωτερικού περιβάλλοντος της επιχείρησης όπως οι κοινωνικές μεταλλάξεις με την εμφάνιση της νέας ψηφιακής εποχής, οι περιβαλλοντικές αλλαγές και οι πολιτιστικές μεταλλάξεις που έχουν επηρεάσει τις αξίες κι πεποιθήσεις των κατοίκων  του πλανήτη. </a:t>
            </a:r>
          </a:p>
          <a:p>
            <a:endParaRPr lang="el-GR" dirty="0"/>
          </a:p>
        </p:txBody>
      </p:sp>
      <p:sp>
        <p:nvSpPr>
          <p:cNvPr id="4" name="Θέση αριθμού διαφάνειας 3"/>
          <p:cNvSpPr>
            <a:spLocks noGrp="1"/>
          </p:cNvSpPr>
          <p:nvPr>
            <p:ph type="sldNum" sz="quarter" idx="5"/>
          </p:nvPr>
        </p:nvSpPr>
        <p:spPr/>
        <p:txBody>
          <a:bodyPr/>
          <a:lstStyle/>
          <a:p>
            <a:fld id="{F69C7B6E-33BE-464A-8A84-EE00897BE18C}" type="slidenum">
              <a:rPr lang="fr-FR" smtClean="0"/>
              <a:t>6</a:t>
            </a:fld>
            <a:endParaRPr lang="fr-FR"/>
          </a:p>
        </p:txBody>
      </p:sp>
    </p:spTree>
    <p:extLst>
      <p:ext uri="{BB962C8B-B14F-4D97-AF65-F5344CB8AC3E}">
        <p14:creationId xmlns:p14="http://schemas.microsoft.com/office/powerpoint/2010/main" val="5481441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a:lnSpc>
                <a:spcPct val="150000"/>
              </a:lnSpc>
            </a:pPr>
            <a:r>
              <a:rPr lang="el-GR" dirty="0"/>
              <a:t>Στην εισαγωγή αναφερόμαστε σε βασικά χαρακτηριστικά του εξωτερικού περιβάλλοντος της επιχείρησης όπως οι κοινωνικές μεταλλάξεις με την εμφάνιση της νέας ψηφιακής εποχής, οι περιβαλλοντικές αλλαγές και οι πολιτιστικές μεταλλάξεις που έχουν επηρεάσει τις αξίες κι πεποιθήσεις των κατοίκων  του πλανήτη. </a:t>
            </a:r>
          </a:p>
          <a:p>
            <a:endParaRPr lang="el-GR" dirty="0"/>
          </a:p>
        </p:txBody>
      </p:sp>
      <p:sp>
        <p:nvSpPr>
          <p:cNvPr id="4" name="Θέση αριθμού διαφάνειας 3"/>
          <p:cNvSpPr>
            <a:spLocks noGrp="1"/>
          </p:cNvSpPr>
          <p:nvPr>
            <p:ph type="sldNum" sz="quarter" idx="5"/>
          </p:nvPr>
        </p:nvSpPr>
        <p:spPr/>
        <p:txBody>
          <a:bodyPr/>
          <a:lstStyle/>
          <a:p>
            <a:fld id="{F69C7B6E-33BE-464A-8A84-EE00897BE18C}" type="slidenum">
              <a:rPr lang="fr-FR" smtClean="0"/>
              <a:t>7</a:t>
            </a:fld>
            <a:endParaRPr lang="fr-FR"/>
          </a:p>
        </p:txBody>
      </p:sp>
    </p:spTree>
    <p:extLst>
      <p:ext uri="{BB962C8B-B14F-4D97-AF65-F5344CB8AC3E}">
        <p14:creationId xmlns:p14="http://schemas.microsoft.com/office/powerpoint/2010/main" val="1913291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a:lnSpc>
                <a:spcPct val="150000"/>
              </a:lnSpc>
            </a:pPr>
            <a:r>
              <a:rPr lang="el-GR" dirty="0"/>
              <a:t>Στην εισαγωγή αναφερόμαστε σε βασικά χαρακτηριστικά του εξωτερικού περιβάλλοντος της επιχείρησης όπως οι κοινωνικές μεταλλάξεις με την εμφάνιση της νέας ψηφιακής εποχής, οι περιβαλλοντικές αλλαγές και οι πολιτιστικές μεταλλάξεις που έχουν επηρεάσει τις αξίες κι πεποιθήσεις των κατοίκων  του πλανήτη. </a:t>
            </a:r>
          </a:p>
          <a:p>
            <a:endParaRPr lang="el-GR" dirty="0"/>
          </a:p>
        </p:txBody>
      </p:sp>
      <p:sp>
        <p:nvSpPr>
          <p:cNvPr id="4" name="Θέση αριθμού διαφάνειας 3"/>
          <p:cNvSpPr>
            <a:spLocks noGrp="1"/>
          </p:cNvSpPr>
          <p:nvPr>
            <p:ph type="sldNum" sz="quarter" idx="5"/>
          </p:nvPr>
        </p:nvSpPr>
        <p:spPr/>
        <p:txBody>
          <a:bodyPr/>
          <a:lstStyle/>
          <a:p>
            <a:fld id="{F69C7B6E-33BE-464A-8A84-EE00897BE18C}" type="slidenum">
              <a:rPr lang="fr-FR" smtClean="0"/>
              <a:t>8</a:t>
            </a:fld>
            <a:endParaRPr lang="fr-FR"/>
          </a:p>
        </p:txBody>
      </p:sp>
    </p:spTree>
    <p:extLst>
      <p:ext uri="{BB962C8B-B14F-4D97-AF65-F5344CB8AC3E}">
        <p14:creationId xmlns:p14="http://schemas.microsoft.com/office/powerpoint/2010/main" val="37561856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a:lnSpc>
                <a:spcPct val="150000"/>
              </a:lnSpc>
            </a:pPr>
            <a:r>
              <a:rPr lang="el-GR" dirty="0"/>
              <a:t>Στην εισαγωγή αναφερόμαστε σε βασικά χαρακτηριστικά του εξωτερικού περιβάλλοντος της επιχείρησης όπως οι κοινωνικές μεταλλάξεις με την εμφάνιση της νέας ψηφιακής εποχής, οι περιβαλλοντικές αλλαγές και οι πολιτιστικές μεταλλάξεις που έχουν επηρεάσει τις αξίες κι πεποιθήσεις των κατοίκων  του πλανήτη. </a:t>
            </a:r>
          </a:p>
          <a:p>
            <a:endParaRPr lang="el-GR" dirty="0"/>
          </a:p>
        </p:txBody>
      </p:sp>
      <p:sp>
        <p:nvSpPr>
          <p:cNvPr id="4" name="Θέση αριθμού διαφάνειας 3"/>
          <p:cNvSpPr>
            <a:spLocks noGrp="1"/>
          </p:cNvSpPr>
          <p:nvPr>
            <p:ph type="sldNum" sz="quarter" idx="5"/>
          </p:nvPr>
        </p:nvSpPr>
        <p:spPr/>
        <p:txBody>
          <a:bodyPr/>
          <a:lstStyle/>
          <a:p>
            <a:fld id="{F69C7B6E-33BE-464A-8A84-EE00897BE18C}" type="slidenum">
              <a:rPr lang="fr-FR" smtClean="0"/>
              <a:t>9</a:t>
            </a:fld>
            <a:endParaRPr lang="fr-FR"/>
          </a:p>
        </p:txBody>
      </p:sp>
    </p:spTree>
    <p:extLst>
      <p:ext uri="{BB962C8B-B14F-4D97-AF65-F5344CB8AC3E}">
        <p14:creationId xmlns:p14="http://schemas.microsoft.com/office/powerpoint/2010/main" val="3206379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11/21/2019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11/21/2019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5586B75A-687E-405C-8A0B-8D00578BA2C3}" type="datetimeFigureOut">
              <a:rPr lang="en-US" dirty="0"/>
              <a:pPr/>
              <a:t>11/21/2019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11/21/2019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11/21/2019</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11/21/2019</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11/21/2019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8" name="Date Placeholder 7"/>
          <p:cNvSpPr>
            <a:spLocks noGrp="1"/>
          </p:cNvSpPr>
          <p:nvPr>
            <p:ph type="dt" sz="half" idx="10"/>
          </p:nvPr>
        </p:nvSpPr>
        <p:spPr/>
        <p:txBody>
          <a:bodyPr/>
          <a:lstStyle/>
          <a:p>
            <a:fld id="{5586B75A-687E-405C-8A0B-8D00578BA2C3}" type="datetimeFigureOut">
              <a:rPr lang="en-US" dirty="0"/>
              <a:pPr/>
              <a:t>11/21/2019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dirty="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8" name="Date Placeholder 7"/>
          <p:cNvSpPr>
            <a:spLocks noGrp="1"/>
          </p:cNvSpPr>
          <p:nvPr>
            <p:ph type="dt" sz="half" idx="10"/>
          </p:nvPr>
        </p:nvSpPr>
        <p:spPr/>
        <p:txBody>
          <a:bodyPr/>
          <a:lstStyle/>
          <a:p>
            <a:fld id="{5586B75A-687E-405C-8A0B-8D00578BA2C3}" type="datetimeFigureOut">
              <a:rPr lang="en-US" dirty="0"/>
              <a:pPr/>
              <a:t>11/21/2019</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11/21/2019</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11D8C035-42B8-468C-B0BC-FD7C6C86335D}"/>
              </a:ext>
            </a:extLst>
          </p:cNvPr>
          <p:cNvSpPr>
            <a:spLocks noGrp="1"/>
          </p:cNvSpPr>
          <p:nvPr>
            <p:ph type="ctrTitle"/>
          </p:nvPr>
        </p:nvSpPr>
        <p:spPr>
          <a:xfrm>
            <a:off x="141039" y="2281834"/>
            <a:ext cx="9080359" cy="1247694"/>
          </a:xfrm>
        </p:spPr>
        <p:txBody>
          <a:bodyPr>
            <a:normAutofit fontScale="90000"/>
          </a:bodyPr>
          <a:lstStyle/>
          <a:p>
            <a:pPr algn="ctr">
              <a:lnSpc>
                <a:spcPct val="100000"/>
              </a:lnSpc>
            </a:pPr>
            <a:r>
              <a:rPr lang="en-US" sz="4000" dirty="0">
                <a:solidFill>
                  <a:schemeClr val="bg1">
                    <a:lumMod val="95000"/>
                  </a:schemeClr>
                </a:solidFill>
              </a:rPr>
              <a:t/>
            </a:r>
            <a:br>
              <a:rPr lang="en-US" sz="4000" dirty="0">
                <a:solidFill>
                  <a:schemeClr val="bg1">
                    <a:lumMod val="95000"/>
                  </a:schemeClr>
                </a:solidFill>
              </a:rPr>
            </a:br>
            <a:r>
              <a:rPr lang="en-US" sz="4000" dirty="0">
                <a:solidFill>
                  <a:schemeClr val="bg1">
                    <a:lumMod val="95000"/>
                  </a:schemeClr>
                </a:solidFill>
              </a:rPr>
              <a:t/>
            </a:r>
            <a:br>
              <a:rPr lang="en-US" sz="4000" dirty="0">
                <a:solidFill>
                  <a:schemeClr val="bg1">
                    <a:lumMod val="95000"/>
                  </a:schemeClr>
                </a:solidFill>
              </a:rPr>
            </a:br>
            <a:r>
              <a:rPr lang="en-US" sz="4000" b="1" dirty="0">
                <a:solidFill>
                  <a:srgbClr val="002060"/>
                </a:solidFill>
              </a:rPr>
              <a:t>The Value of Business intelligence Systems</a:t>
            </a:r>
            <a:br>
              <a:rPr lang="en-US" sz="4000" b="1" dirty="0">
                <a:solidFill>
                  <a:srgbClr val="002060"/>
                </a:solidFill>
              </a:rPr>
            </a:br>
            <a:r>
              <a:rPr lang="en-US" sz="4000" b="1" dirty="0">
                <a:solidFill>
                  <a:srgbClr val="002060"/>
                </a:solidFill>
              </a:rPr>
              <a:t>within the International Corporation</a:t>
            </a:r>
            <a:endParaRPr lang="fr-FR" sz="4000" b="1" dirty="0">
              <a:solidFill>
                <a:srgbClr val="002060"/>
              </a:solidFill>
            </a:endParaRPr>
          </a:p>
        </p:txBody>
      </p:sp>
      <p:sp>
        <p:nvSpPr>
          <p:cNvPr id="7" name="Υπότιτλος 6">
            <a:extLst>
              <a:ext uri="{FF2B5EF4-FFF2-40B4-BE49-F238E27FC236}">
                <a16:creationId xmlns:a16="http://schemas.microsoft.com/office/drawing/2014/main" xmlns="" id="{7803723D-CFD7-4072-BCDA-81B810894A1C}"/>
              </a:ext>
            </a:extLst>
          </p:cNvPr>
          <p:cNvSpPr>
            <a:spLocks noGrp="1"/>
          </p:cNvSpPr>
          <p:nvPr>
            <p:ph type="subTitle" idx="1"/>
          </p:nvPr>
        </p:nvSpPr>
        <p:spPr>
          <a:xfrm>
            <a:off x="542611" y="4446750"/>
            <a:ext cx="7450573" cy="1552116"/>
          </a:xfrm>
        </p:spPr>
        <p:txBody>
          <a:bodyPr>
            <a:noAutofit/>
          </a:bodyPr>
          <a:lstStyle/>
          <a:p>
            <a:pPr>
              <a:spcBef>
                <a:spcPts val="0"/>
              </a:spcBef>
            </a:pPr>
            <a:r>
              <a:rPr lang="en-US" sz="2800" b="1" dirty="0" err="1">
                <a:solidFill>
                  <a:schemeClr val="tx1">
                    <a:lumMod val="95000"/>
                    <a:lumOff val="5000"/>
                  </a:schemeClr>
                </a:solidFill>
              </a:rPr>
              <a:t>Despoina</a:t>
            </a:r>
            <a:r>
              <a:rPr lang="en-US" sz="2800" b="1" dirty="0">
                <a:solidFill>
                  <a:schemeClr val="tx1">
                    <a:lumMod val="95000"/>
                    <a:lumOff val="5000"/>
                  </a:schemeClr>
                </a:solidFill>
              </a:rPr>
              <a:t>  S. </a:t>
            </a:r>
            <a:r>
              <a:rPr lang="en-US" sz="2800" b="1" dirty="0" err="1">
                <a:solidFill>
                  <a:schemeClr val="tx1">
                    <a:lumMod val="95000"/>
                    <a:lumOff val="5000"/>
                  </a:schemeClr>
                </a:solidFill>
              </a:rPr>
              <a:t>Caminis</a:t>
            </a:r>
            <a:endParaRPr lang="en-US" sz="2800" b="1" dirty="0">
              <a:solidFill>
                <a:schemeClr val="tx1">
                  <a:lumMod val="95000"/>
                  <a:lumOff val="5000"/>
                </a:schemeClr>
              </a:solidFill>
            </a:endParaRPr>
          </a:p>
          <a:p>
            <a:pPr>
              <a:spcBef>
                <a:spcPts val="0"/>
              </a:spcBef>
            </a:pPr>
            <a:r>
              <a:rPr lang="en-US" sz="2800" dirty="0">
                <a:solidFill>
                  <a:schemeClr val="tx1">
                    <a:lumMod val="95000"/>
                    <a:lumOff val="5000"/>
                  </a:schemeClr>
                </a:solidFill>
              </a:rPr>
              <a:t>University of Piraeus </a:t>
            </a:r>
          </a:p>
          <a:p>
            <a:pPr>
              <a:spcBef>
                <a:spcPts val="0"/>
              </a:spcBef>
            </a:pPr>
            <a:r>
              <a:rPr lang="en-US" sz="2800" dirty="0">
                <a:solidFill>
                  <a:schemeClr val="tx1">
                    <a:lumMod val="95000"/>
                    <a:lumOff val="5000"/>
                  </a:schemeClr>
                </a:solidFill>
              </a:rPr>
              <a:t>Department of Business </a:t>
            </a:r>
            <a:r>
              <a:rPr lang="en-US" sz="2800" dirty="0" smtClean="0">
                <a:solidFill>
                  <a:schemeClr val="tx1">
                    <a:lumMod val="95000"/>
                    <a:lumOff val="5000"/>
                  </a:schemeClr>
                </a:solidFill>
              </a:rPr>
              <a:t>Administration</a:t>
            </a:r>
          </a:p>
          <a:p>
            <a:pPr>
              <a:spcBef>
                <a:spcPts val="0"/>
              </a:spcBef>
            </a:pPr>
            <a:r>
              <a:rPr lang="en-US" sz="2800" smtClean="0">
                <a:solidFill>
                  <a:schemeClr val="tx1">
                    <a:lumMod val="95000"/>
                    <a:lumOff val="5000"/>
                  </a:schemeClr>
                </a:solidFill>
              </a:rPr>
              <a:t>November 29, 2019</a:t>
            </a:r>
            <a:r>
              <a:rPr lang="en-US" sz="2800" smtClean="0">
                <a:solidFill>
                  <a:schemeClr val="tx1">
                    <a:lumMod val="95000"/>
                    <a:lumOff val="5000"/>
                  </a:schemeClr>
                </a:solidFill>
              </a:rPr>
              <a:t> </a:t>
            </a:r>
            <a:endParaRPr lang="en-US" sz="2800" dirty="0">
              <a:solidFill>
                <a:schemeClr val="tx1">
                  <a:lumMod val="95000"/>
                  <a:lumOff val="5000"/>
                </a:schemeClr>
              </a:solidFill>
            </a:endParaRPr>
          </a:p>
        </p:txBody>
      </p:sp>
      <p:pic>
        <p:nvPicPr>
          <p:cNvPr id="9" name="Picture 2" descr="company logo">
            <a:extLst>
              <a:ext uri="{FF2B5EF4-FFF2-40B4-BE49-F238E27FC236}">
                <a16:creationId xmlns:a16="http://schemas.microsoft.com/office/drawing/2014/main" xmlns="" id="{7762ED35-7448-4910-B1FC-92AF14A0C7D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55228" y="1025886"/>
            <a:ext cx="1879795" cy="187979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a:extLst>
              <a:ext uri="{FF2B5EF4-FFF2-40B4-BE49-F238E27FC236}">
                <a16:creationId xmlns:a16="http://schemas.microsoft.com/office/drawing/2014/main" xmlns="" id="{B4C70AD9-0A27-48B0-9EB2-9A6B58C7A0E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439" y="771805"/>
            <a:ext cx="2911778" cy="10447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281939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xmlns="" id="{4CA3DA5D-74A0-4862-AED8-B5D2541DD522}"/>
              </a:ext>
            </a:extLst>
          </p:cNvPr>
          <p:cNvSpPr txBox="1"/>
          <p:nvPr/>
        </p:nvSpPr>
        <p:spPr>
          <a:xfrm>
            <a:off x="3602668" y="2350363"/>
            <a:ext cx="8442960" cy="584775"/>
          </a:xfrm>
          <a:prstGeom prst="rect">
            <a:avLst/>
          </a:prstGeom>
          <a:noFill/>
        </p:spPr>
        <p:txBody>
          <a:bodyPr wrap="square" rtlCol="0">
            <a:spAutoFit/>
          </a:bodyPr>
          <a:lstStyle/>
          <a:p>
            <a:r>
              <a:rPr lang="en-US" sz="3200" dirty="0"/>
              <a:t>THANK YOU !</a:t>
            </a:r>
            <a:endParaRPr lang="fr-FR" sz="3200" b="1" dirty="0">
              <a:solidFill>
                <a:srgbClr val="0070C0"/>
              </a:solidFill>
            </a:endParaRPr>
          </a:p>
        </p:txBody>
      </p:sp>
    </p:spTree>
    <p:extLst>
      <p:ext uri="{BB962C8B-B14F-4D97-AF65-F5344CB8AC3E}">
        <p14:creationId xmlns:p14="http://schemas.microsoft.com/office/powerpoint/2010/main" val="1643801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33338E9D-4247-4CCF-A010-3FF5AE5817C5}"/>
              </a:ext>
            </a:extLst>
          </p:cNvPr>
          <p:cNvSpPr>
            <a:spLocks noGrp="1"/>
          </p:cNvSpPr>
          <p:nvPr>
            <p:ph type="title"/>
          </p:nvPr>
        </p:nvSpPr>
        <p:spPr>
          <a:xfrm>
            <a:off x="252918" y="953346"/>
            <a:ext cx="3130361" cy="4601183"/>
          </a:xfrm>
        </p:spPr>
        <p:txBody>
          <a:bodyPr>
            <a:normAutofit/>
          </a:bodyPr>
          <a:lstStyle/>
          <a:p>
            <a:pPr algn="ctr"/>
            <a:r>
              <a:rPr lang="en-US" sz="3200" b="1" dirty="0"/>
              <a:t>The common feature</a:t>
            </a:r>
            <a:endParaRPr lang="fr-FR" sz="3200" b="1" dirty="0"/>
          </a:p>
        </p:txBody>
      </p:sp>
      <p:graphicFrame>
        <p:nvGraphicFramePr>
          <p:cNvPr id="8" name="Διάγραμμα 7">
            <a:extLst>
              <a:ext uri="{FF2B5EF4-FFF2-40B4-BE49-F238E27FC236}">
                <a16:creationId xmlns:a16="http://schemas.microsoft.com/office/drawing/2014/main" xmlns="" id="{6C88594D-11D7-48A4-99B6-633D6EE90E2B}"/>
              </a:ext>
            </a:extLst>
          </p:cNvPr>
          <p:cNvGraphicFramePr/>
          <p:nvPr>
            <p:extLst>
              <p:ext uri="{D42A27DB-BD31-4B8C-83A1-F6EECF244321}">
                <p14:modId xmlns:p14="http://schemas.microsoft.com/office/powerpoint/2010/main" val="3828205240"/>
              </p:ext>
            </p:extLst>
          </p:nvPr>
        </p:nvGraphicFramePr>
        <p:xfrm>
          <a:off x="3606799" y="710524"/>
          <a:ext cx="6177280" cy="50144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Διάγραμμα ροής: Γραμμή σύνδεσης 8">
            <a:extLst>
              <a:ext uri="{FF2B5EF4-FFF2-40B4-BE49-F238E27FC236}">
                <a16:creationId xmlns:a16="http://schemas.microsoft.com/office/drawing/2014/main" xmlns="" id="{4E12F9A6-5B64-428B-835B-E89282BAC063}"/>
              </a:ext>
            </a:extLst>
          </p:cNvPr>
          <p:cNvSpPr/>
          <p:nvPr/>
        </p:nvSpPr>
        <p:spPr>
          <a:xfrm>
            <a:off x="9875520" y="953346"/>
            <a:ext cx="1931482" cy="206417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C00000"/>
                </a:solidFill>
              </a:rPr>
              <a:t>ACTION</a:t>
            </a:r>
            <a:endParaRPr lang="fr-FR" sz="2400" b="1" dirty="0">
              <a:solidFill>
                <a:srgbClr val="C00000"/>
              </a:solidFill>
            </a:endParaRPr>
          </a:p>
        </p:txBody>
      </p:sp>
    </p:spTree>
    <p:extLst>
      <p:ext uri="{BB962C8B-B14F-4D97-AF65-F5344CB8AC3E}">
        <p14:creationId xmlns:p14="http://schemas.microsoft.com/office/powerpoint/2010/main" val="22662546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33338E9D-4247-4CCF-A010-3FF5AE5817C5}"/>
              </a:ext>
            </a:extLst>
          </p:cNvPr>
          <p:cNvSpPr>
            <a:spLocks noGrp="1"/>
          </p:cNvSpPr>
          <p:nvPr>
            <p:ph type="title"/>
          </p:nvPr>
        </p:nvSpPr>
        <p:spPr>
          <a:xfrm>
            <a:off x="252918" y="1123837"/>
            <a:ext cx="3130361" cy="4601183"/>
          </a:xfrm>
        </p:spPr>
        <p:txBody>
          <a:bodyPr>
            <a:normAutofit/>
          </a:bodyPr>
          <a:lstStyle/>
          <a:p>
            <a:pPr algn="ctr"/>
            <a:r>
              <a:rPr lang="en-US" sz="3200" b="1" dirty="0"/>
              <a:t>PRESENTATION OBJECTIVES</a:t>
            </a:r>
            <a:endParaRPr lang="fr-FR" sz="3200" b="1" dirty="0"/>
          </a:p>
        </p:txBody>
      </p:sp>
      <p:sp>
        <p:nvSpPr>
          <p:cNvPr id="5" name="Ορθογώνιο 4">
            <a:extLst>
              <a:ext uri="{FF2B5EF4-FFF2-40B4-BE49-F238E27FC236}">
                <a16:creationId xmlns:a16="http://schemas.microsoft.com/office/drawing/2014/main" xmlns="" id="{038BDDB1-9ECC-4078-8C48-388A958E0540}"/>
              </a:ext>
            </a:extLst>
          </p:cNvPr>
          <p:cNvSpPr/>
          <p:nvPr/>
        </p:nvSpPr>
        <p:spPr>
          <a:xfrm>
            <a:off x="3606800" y="1228008"/>
            <a:ext cx="8251002" cy="5164491"/>
          </a:xfrm>
          <a:prstGeom prst="rect">
            <a:avLst/>
          </a:prstGeom>
        </p:spPr>
        <p:txBody>
          <a:bodyPr wrap="square">
            <a:spAutoFit/>
          </a:bodyPr>
          <a:lstStyle/>
          <a:p>
            <a:pPr marL="457200" marR="0" lvl="0" indent="-457200" defTabSz="91440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0" lang="en-US" altLang="ja-JP" sz="2800" b="1" i="0" u="none" strike="noStrike" kern="0" cap="none" spc="0" normalizeH="0" baseline="0" noProof="0" dirty="0">
                <a:ln>
                  <a:noFill/>
                </a:ln>
                <a:solidFill>
                  <a:srgbClr val="919191"/>
                </a:solidFill>
                <a:effectLst/>
                <a:uLnTx/>
                <a:uFillTx/>
                <a:latin typeface="Arial"/>
                <a:ea typeface="ＭＳ Ｐゴシック" panose="020B0600070205080204" pitchFamily="34" charset="-128"/>
              </a:rPr>
              <a:t>To </a:t>
            </a:r>
            <a:r>
              <a:rPr lang="en-US" altLang="ja-JP" sz="2800" b="1" kern="0" dirty="0">
                <a:solidFill>
                  <a:srgbClr val="919191"/>
                </a:solidFill>
                <a:latin typeface="Arial"/>
                <a:ea typeface="ＭＳ Ｐゴシック" panose="020B0600070205080204" pitchFamily="34" charset="-128"/>
              </a:rPr>
              <a:t>formulate the concept of </a:t>
            </a:r>
            <a:r>
              <a:rPr kumimoji="0" lang="en-US" altLang="ja-JP" sz="2800" b="1" i="0" u="none" strike="noStrike" kern="0" cap="none" spc="0" normalizeH="0" baseline="0" noProof="0" dirty="0">
                <a:ln>
                  <a:noFill/>
                </a:ln>
                <a:solidFill>
                  <a:srgbClr val="919191"/>
                </a:solidFill>
                <a:effectLst/>
                <a:uLnTx/>
                <a:uFillTx/>
                <a:latin typeface="Arial"/>
                <a:ea typeface="ＭＳ Ｐゴシック" panose="020B0600070205080204" pitchFamily="34" charset="-128"/>
              </a:rPr>
              <a:t>information within the global corporate environment. </a:t>
            </a:r>
          </a:p>
          <a:p>
            <a:pPr marL="342900" marR="0" lvl="0" indent="-342900" defTabSz="914400" eaLnBrk="1" fontAlgn="base" latinLnBrk="0" hangingPunct="1">
              <a:lnSpc>
                <a:spcPct val="100000"/>
              </a:lnSpc>
              <a:spcBef>
                <a:spcPct val="20000"/>
              </a:spcBef>
              <a:spcAft>
                <a:spcPct val="0"/>
              </a:spcAft>
              <a:buClrTx/>
              <a:buSzTx/>
              <a:buFontTx/>
              <a:buChar char="•"/>
              <a:tabLst/>
              <a:defRPr/>
            </a:pPr>
            <a:endParaRPr lang="en-US" altLang="ja-JP" sz="2800" b="1" kern="0" dirty="0">
              <a:solidFill>
                <a:srgbClr val="919191"/>
              </a:solidFill>
              <a:latin typeface="Arial"/>
              <a:ea typeface="ＭＳ Ｐゴシック" panose="020B0600070205080204" pitchFamily="34" charset="-128"/>
            </a:endParaRPr>
          </a:p>
          <a:p>
            <a:pPr marL="342900" marR="0" lvl="0" indent="-342900" defTabSz="914400" eaLnBrk="1" fontAlgn="base" latinLnBrk="0" hangingPunct="1">
              <a:lnSpc>
                <a:spcPct val="100000"/>
              </a:lnSpc>
              <a:spcBef>
                <a:spcPct val="20000"/>
              </a:spcBef>
              <a:spcAft>
                <a:spcPct val="0"/>
              </a:spcAft>
              <a:buClrTx/>
              <a:buSzTx/>
              <a:buFontTx/>
              <a:buChar char="•"/>
              <a:tabLst/>
              <a:defRPr/>
            </a:pPr>
            <a:r>
              <a:rPr kumimoji="0" lang="en-US" altLang="ja-JP" sz="2800" b="1" i="0" u="none" strike="noStrike" kern="0" cap="none" spc="0" normalizeH="0" baseline="0" noProof="0" dirty="0">
                <a:ln>
                  <a:noFill/>
                </a:ln>
                <a:solidFill>
                  <a:srgbClr val="919191"/>
                </a:solidFill>
                <a:effectLst/>
                <a:uLnTx/>
                <a:uFillTx/>
                <a:latin typeface="Arial"/>
                <a:ea typeface="ＭＳ Ｐゴシック" panose="020B0600070205080204" pitchFamily="34" charset="-128"/>
              </a:rPr>
              <a:t>Understand the VALUE OF THE BI within  the Corporate Decision-making process</a:t>
            </a:r>
          </a:p>
          <a:p>
            <a:pPr marL="342900" marR="0" lvl="0" indent="-342900" defTabSz="914400" eaLnBrk="1" fontAlgn="base" latinLnBrk="0" hangingPunct="1">
              <a:lnSpc>
                <a:spcPct val="100000"/>
              </a:lnSpc>
              <a:spcBef>
                <a:spcPct val="20000"/>
              </a:spcBef>
              <a:spcAft>
                <a:spcPct val="0"/>
              </a:spcAft>
              <a:buClrTx/>
              <a:buSzTx/>
              <a:buFontTx/>
              <a:buChar char="•"/>
              <a:tabLst/>
              <a:defRPr/>
            </a:pPr>
            <a:endParaRPr kumimoji="0" lang="en-US" altLang="ja-JP" sz="2800" b="1" i="0" u="none" strike="noStrike" kern="0" cap="none" spc="0" normalizeH="0" baseline="0" noProof="0" dirty="0">
              <a:ln>
                <a:noFill/>
              </a:ln>
              <a:solidFill>
                <a:srgbClr val="919191"/>
              </a:solidFill>
              <a:effectLst/>
              <a:uLnTx/>
              <a:uFillTx/>
              <a:latin typeface="Arial"/>
              <a:ea typeface="ＭＳ Ｐゴシック" panose="020B0600070205080204" pitchFamily="34" charset="-128"/>
            </a:endParaRPr>
          </a:p>
          <a:p>
            <a:pPr marL="342900" marR="0" lvl="0" indent="-342900" defTabSz="914400" eaLnBrk="1" fontAlgn="base" latinLnBrk="0" hangingPunct="1">
              <a:lnSpc>
                <a:spcPct val="100000"/>
              </a:lnSpc>
              <a:spcBef>
                <a:spcPct val="20000"/>
              </a:spcBef>
              <a:spcAft>
                <a:spcPct val="0"/>
              </a:spcAft>
              <a:buClrTx/>
              <a:buSzTx/>
              <a:buFontTx/>
              <a:buChar char="•"/>
              <a:tabLst/>
              <a:defRPr/>
            </a:pPr>
            <a:r>
              <a:rPr kumimoji="0" lang="en-US" altLang="ja-JP" sz="2800" b="1" i="0" u="none" strike="noStrike" kern="0" cap="none" spc="0" normalizeH="0" baseline="0" noProof="0" dirty="0">
                <a:ln>
                  <a:noFill/>
                </a:ln>
                <a:solidFill>
                  <a:srgbClr val="919191"/>
                </a:solidFill>
                <a:effectLst/>
                <a:uLnTx/>
                <a:uFillTx/>
                <a:latin typeface="Arial"/>
                <a:ea typeface="ＭＳ Ｐゴシック" panose="020B0600070205080204" pitchFamily="34" charset="-128"/>
              </a:rPr>
              <a:t>To realize Value of BI tools to </a:t>
            </a:r>
            <a:r>
              <a:rPr kumimoji="0" lang="en-US" altLang="ja-JP" sz="2800" b="1" i="0" u="none" strike="noStrike" kern="0" cap="none" spc="0" normalizeH="0" baseline="0" noProof="0" dirty="0" err="1">
                <a:ln>
                  <a:noFill/>
                </a:ln>
                <a:solidFill>
                  <a:srgbClr val="919191"/>
                </a:solidFill>
                <a:effectLst/>
                <a:uLnTx/>
                <a:uFillTx/>
                <a:latin typeface="Arial"/>
                <a:ea typeface="ＭＳ Ｐゴシック" panose="020B0600070205080204" pitchFamily="34" charset="-128"/>
              </a:rPr>
              <a:t>mo</a:t>
            </a:r>
            <a:r>
              <a:rPr lang="en-US" altLang="ja-JP" sz="2800" b="1" kern="0" dirty="0" err="1">
                <a:solidFill>
                  <a:srgbClr val="919191"/>
                </a:solidFill>
                <a:latin typeface="Arial"/>
                <a:ea typeface="ＭＳ Ｐゴシック" panose="020B0600070205080204" pitchFamily="34" charset="-128"/>
              </a:rPr>
              <a:t>derate</a:t>
            </a:r>
            <a:r>
              <a:rPr lang="en-US" altLang="ja-JP" sz="2800" b="1" kern="0" dirty="0">
                <a:solidFill>
                  <a:srgbClr val="919191"/>
                </a:solidFill>
                <a:latin typeface="Arial"/>
                <a:ea typeface="ＭＳ Ｐゴシック" panose="020B0600070205080204" pitchFamily="34" charset="-128"/>
              </a:rPr>
              <a:t> </a:t>
            </a:r>
            <a:r>
              <a:rPr kumimoji="0" lang="en-US" altLang="ja-JP" sz="2800" b="1" i="0" u="none" strike="noStrike" kern="0" cap="none" spc="0" normalizeH="0" baseline="0" noProof="0" dirty="0">
                <a:ln>
                  <a:noFill/>
                </a:ln>
                <a:solidFill>
                  <a:srgbClr val="919191"/>
                </a:solidFill>
                <a:effectLst/>
                <a:uLnTx/>
                <a:uFillTx/>
                <a:latin typeface="Arial"/>
                <a:ea typeface="ＭＳ Ｐゴシック" panose="020B0600070205080204" pitchFamily="34" charset="-128"/>
              </a:rPr>
              <a:t>Information Asymmetry:  Blockchain technology</a:t>
            </a:r>
            <a:endParaRPr kumimoji="0" lang="en-US" altLang="ja-JP" sz="2800" b="0" i="0" u="none" strike="noStrike" kern="0" cap="none" spc="0" normalizeH="0" baseline="0" noProof="0" dirty="0">
              <a:ln>
                <a:noFill/>
              </a:ln>
              <a:solidFill>
                <a:srgbClr val="919191"/>
              </a:solidFill>
              <a:effectLst/>
              <a:uLnTx/>
              <a:uFillTx/>
              <a:latin typeface="Arial"/>
              <a:ea typeface="ＭＳ Ｐゴシック" panose="020B0600070205080204" pitchFamily="34" charset="-128"/>
            </a:endParaRPr>
          </a:p>
          <a:p>
            <a:pPr marL="342900" marR="0" lvl="0" indent="-342900" defTabSz="914400" eaLnBrk="1" fontAlgn="base" latinLnBrk="0" hangingPunct="1">
              <a:lnSpc>
                <a:spcPct val="100000"/>
              </a:lnSpc>
              <a:spcBef>
                <a:spcPct val="20000"/>
              </a:spcBef>
              <a:spcAft>
                <a:spcPct val="0"/>
              </a:spcAft>
              <a:buClrTx/>
              <a:buSzTx/>
              <a:buFontTx/>
              <a:buChar char="•"/>
              <a:tabLst/>
              <a:defRPr/>
            </a:pPr>
            <a:endParaRPr lang="en-US" sz="2800" kern="0" dirty="0">
              <a:solidFill>
                <a:srgbClr val="919191"/>
              </a:solidFill>
              <a:latin typeface="Arial"/>
              <a:ea typeface="ＭＳ Ｐゴシック" panose="020B0600070205080204" pitchFamily="34" charset="-128"/>
            </a:endParaRPr>
          </a:p>
          <a:p>
            <a:pPr marL="342900" marR="0" lvl="0" indent="-342900" defTabSz="914400" eaLnBrk="1" fontAlgn="base" latinLnBrk="0" hangingPunct="1">
              <a:lnSpc>
                <a:spcPct val="100000"/>
              </a:lnSpc>
              <a:spcBef>
                <a:spcPct val="20000"/>
              </a:spcBef>
              <a:spcAft>
                <a:spcPct val="0"/>
              </a:spcAft>
              <a:buClrTx/>
              <a:buSzTx/>
              <a:buFontTx/>
              <a:buChar char="•"/>
              <a:tabLst/>
              <a:defRPr/>
            </a:pPr>
            <a:endParaRPr kumimoji="0" lang="fr-FR"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4146851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372" y="1128408"/>
            <a:ext cx="3128636" cy="4601183"/>
          </a:xfrm>
        </p:spPr>
        <p:txBody>
          <a:bodyPr/>
          <a:lstStyle/>
          <a:p>
            <a:pPr algn="ctr"/>
            <a:r>
              <a:rPr lang="el-GR" b="1" dirty="0">
                <a:solidFill>
                  <a:srgbClr val="C00000"/>
                </a:solidFill>
              </a:rPr>
              <a:t/>
            </a:r>
            <a:br>
              <a:rPr lang="el-GR" b="1" dirty="0">
                <a:solidFill>
                  <a:srgbClr val="C00000"/>
                </a:solidFill>
              </a:rPr>
            </a:br>
            <a:r>
              <a:rPr lang="en-US" b="1" dirty="0">
                <a:solidFill>
                  <a:srgbClr val="C00000"/>
                </a:solidFill>
              </a:rPr>
              <a:t>Global Environment </a:t>
            </a:r>
            <a:r>
              <a:rPr lang="el-GR" dirty="0"/>
              <a:t> </a:t>
            </a:r>
            <a:br>
              <a:rPr lang="el-GR" dirty="0"/>
            </a:br>
            <a:r>
              <a:rPr lang="el-GR" dirty="0"/>
              <a:t> </a:t>
            </a:r>
            <a:r>
              <a:rPr lang="fr-FR" sz="1200" b="1" dirty="0">
                <a:solidFill>
                  <a:schemeClr val="tx1"/>
                </a:solidFill>
              </a:rPr>
              <a:t/>
            </a:r>
            <a:br>
              <a:rPr lang="fr-FR" sz="1200" b="1" dirty="0">
                <a:solidFill>
                  <a:schemeClr val="tx1"/>
                </a:solidFill>
              </a:rPr>
            </a:br>
            <a:endParaRPr lang="el-GR" sz="1200" dirty="0">
              <a:solidFill>
                <a:schemeClr val="tx1"/>
              </a:solidFill>
            </a:endParaRPr>
          </a:p>
        </p:txBody>
      </p:sp>
      <p:sp>
        <p:nvSpPr>
          <p:cNvPr id="10" name="Content Placeholder 9"/>
          <p:cNvSpPr>
            <a:spLocks noGrp="1"/>
          </p:cNvSpPr>
          <p:nvPr>
            <p:ph idx="1"/>
          </p:nvPr>
        </p:nvSpPr>
        <p:spPr>
          <a:xfrm>
            <a:off x="3420533" y="787762"/>
            <a:ext cx="8242381" cy="5333638"/>
          </a:xfrm>
        </p:spPr>
        <p:txBody>
          <a:bodyPr>
            <a:normAutofit/>
          </a:bodyPr>
          <a:lstStyle/>
          <a:p>
            <a:pPr lvl="0" rtl="0"/>
            <a:endParaRPr lang="el-GR" dirty="0">
              <a:solidFill>
                <a:srgbClr val="C00000"/>
              </a:solidFill>
            </a:endParaRPr>
          </a:p>
          <a:p>
            <a:pPr lvl="0" rtl="0"/>
            <a:endParaRPr lang="el-GR" b="1" dirty="0">
              <a:solidFill>
                <a:srgbClr val="002060"/>
              </a:solidFill>
            </a:endParaRPr>
          </a:p>
          <a:p>
            <a:pPr marL="502920" lvl="1" indent="0">
              <a:buNone/>
            </a:pPr>
            <a:endParaRPr lang="el-GR" dirty="0"/>
          </a:p>
        </p:txBody>
      </p:sp>
      <p:sp>
        <p:nvSpPr>
          <p:cNvPr id="3" name="TextBox 2">
            <a:extLst>
              <a:ext uri="{FF2B5EF4-FFF2-40B4-BE49-F238E27FC236}">
                <a16:creationId xmlns:a16="http://schemas.microsoft.com/office/drawing/2014/main" xmlns="" id="{0F473F3F-77FE-464F-BD00-8FD05243439F}"/>
              </a:ext>
            </a:extLst>
          </p:cNvPr>
          <p:cNvSpPr txBox="1"/>
          <p:nvPr/>
        </p:nvSpPr>
        <p:spPr>
          <a:xfrm>
            <a:off x="4631961" y="1858780"/>
            <a:ext cx="5981075" cy="4401205"/>
          </a:xfrm>
          <a:prstGeom prst="rect">
            <a:avLst/>
          </a:prstGeom>
          <a:noFill/>
        </p:spPr>
        <p:txBody>
          <a:bodyPr wrap="square" rtlCol="0">
            <a:spAutoFit/>
          </a:bodyPr>
          <a:lstStyle/>
          <a:p>
            <a:r>
              <a:rPr lang="en-US" sz="2800" b="1" dirty="0">
                <a:solidFill>
                  <a:srgbClr val="C00000"/>
                </a:solidFill>
              </a:rPr>
              <a:t>Technological Environment: </a:t>
            </a:r>
          </a:p>
          <a:p>
            <a:endParaRPr lang="en-US" sz="2800" b="1" dirty="0"/>
          </a:p>
          <a:p>
            <a:r>
              <a:rPr lang="en-US" sz="2800" b="1" dirty="0"/>
              <a:t>Data are stored in multiple locations. Using distributed systems </a:t>
            </a:r>
          </a:p>
          <a:p>
            <a:r>
              <a:rPr lang="en-US" sz="2800" b="1" dirty="0"/>
              <a:t> </a:t>
            </a:r>
          </a:p>
          <a:p>
            <a:endParaRPr lang="en-US" sz="2800" b="1" dirty="0"/>
          </a:p>
          <a:p>
            <a:r>
              <a:rPr lang="en-US" sz="2800" b="1" dirty="0">
                <a:solidFill>
                  <a:srgbClr val="C00000"/>
                </a:solidFill>
              </a:rPr>
              <a:t>Corporate Environment </a:t>
            </a:r>
          </a:p>
          <a:p>
            <a:endParaRPr lang="en-US" sz="2800" b="1" dirty="0">
              <a:solidFill>
                <a:srgbClr val="C00000"/>
              </a:solidFill>
            </a:endParaRPr>
          </a:p>
          <a:p>
            <a:r>
              <a:rPr lang="en-US" sz="2800" b="1" dirty="0"/>
              <a:t>Globalization and complexity on corporate mechanism</a:t>
            </a:r>
            <a:endParaRPr lang="fr-FR" sz="2800" b="1" dirty="0"/>
          </a:p>
        </p:txBody>
      </p:sp>
    </p:spTree>
    <p:extLst>
      <p:ext uri="{BB962C8B-B14F-4D97-AF65-F5344CB8AC3E}">
        <p14:creationId xmlns:p14="http://schemas.microsoft.com/office/powerpoint/2010/main" val="1048926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372" y="1128408"/>
            <a:ext cx="3128636" cy="4601183"/>
          </a:xfrm>
        </p:spPr>
        <p:txBody>
          <a:bodyPr/>
          <a:lstStyle/>
          <a:p>
            <a:pPr algn="ctr"/>
            <a:r>
              <a:rPr lang="el-GR" b="1" dirty="0">
                <a:solidFill>
                  <a:srgbClr val="C00000"/>
                </a:solidFill>
              </a:rPr>
              <a:t/>
            </a:r>
            <a:br>
              <a:rPr lang="el-GR" b="1" dirty="0">
                <a:solidFill>
                  <a:srgbClr val="C00000"/>
                </a:solidFill>
              </a:rPr>
            </a:br>
            <a:r>
              <a:rPr lang="en-US" b="1" dirty="0">
                <a:solidFill>
                  <a:srgbClr val="C00000"/>
                </a:solidFill>
              </a:rPr>
              <a:t>Corporate Environment</a:t>
            </a:r>
            <a:endParaRPr lang="el-GR" sz="1200" dirty="0">
              <a:solidFill>
                <a:schemeClr val="tx1"/>
              </a:solidFill>
            </a:endParaRPr>
          </a:p>
        </p:txBody>
      </p:sp>
      <p:sp>
        <p:nvSpPr>
          <p:cNvPr id="10" name="Content Placeholder 9"/>
          <p:cNvSpPr>
            <a:spLocks noGrp="1"/>
          </p:cNvSpPr>
          <p:nvPr>
            <p:ph idx="1"/>
          </p:nvPr>
        </p:nvSpPr>
        <p:spPr>
          <a:xfrm>
            <a:off x="3420533" y="787762"/>
            <a:ext cx="8242381" cy="5333638"/>
          </a:xfrm>
        </p:spPr>
        <p:txBody>
          <a:bodyPr>
            <a:normAutofit/>
          </a:bodyPr>
          <a:lstStyle/>
          <a:p>
            <a:pPr lvl="0" rtl="0"/>
            <a:endParaRPr lang="el-GR" dirty="0">
              <a:solidFill>
                <a:srgbClr val="C00000"/>
              </a:solidFill>
            </a:endParaRPr>
          </a:p>
          <a:p>
            <a:pPr lvl="0" rtl="0"/>
            <a:endParaRPr lang="el-GR" b="1" dirty="0">
              <a:solidFill>
                <a:srgbClr val="002060"/>
              </a:solidFill>
            </a:endParaRPr>
          </a:p>
          <a:p>
            <a:pPr marL="502920" lvl="1" indent="0">
              <a:buNone/>
            </a:pPr>
            <a:endParaRPr lang="el-GR" dirty="0"/>
          </a:p>
        </p:txBody>
      </p:sp>
      <p:sp>
        <p:nvSpPr>
          <p:cNvPr id="3" name="TextBox 2">
            <a:extLst>
              <a:ext uri="{FF2B5EF4-FFF2-40B4-BE49-F238E27FC236}">
                <a16:creationId xmlns:a16="http://schemas.microsoft.com/office/drawing/2014/main" xmlns="" id="{0F473F3F-77FE-464F-BD00-8FD05243439F}"/>
              </a:ext>
            </a:extLst>
          </p:cNvPr>
          <p:cNvSpPr txBox="1"/>
          <p:nvPr/>
        </p:nvSpPr>
        <p:spPr>
          <a:xfrm>
            <a:off x="4631961" y="1858780"/>
            <a:ext cx="5981075" cy="3108543"/>
          </a:xfrm>
          <a:prstGeom prst="rect">
            <a:avLst/>
          </a:prstGeom>
          <a:noFill/>
        </p:spPr>
        <p:txBody>
          <a:bodyPr wrap="square" rtlCol="0">
            <a:spAutoFit/>
          </a:bodyPr>
          <a:lstStyle/>
          <a:p>
            <a:r>
              <a:rPr lang="en-US" sz="2800" b="1" dirty="0"/>
              <a:t>Corporate Control and  Direction</a:t>
            </a:r>
          </a:p>
          <a:p>
            <a:r>
              <a:rPr lang="en-US" sz="2800" b="1" dirty="0"/>
              <a:t>International  Corporation</a:t>
            </a:r>
          </a:p>
          <a:p>
            <a:endParaRPr lang="en-US" sz="2800" b="1" dirty="0">
              <a:solidFill>
                <a:srgbClr val="C00000"/>
              </a:solidFill>
            </a:endParaRPr>
          </a:p>
          <a:p>
            <a:r>
              <a:rPr lang="en-US" sz="2800" b="1" dirty="0">
                <a:solidFill>
                  <a:srgbClr val="C00000"/>
                </a:solidFill>
              </a:rPr>
              <a:t>Decision making process:  variety of data,  complexity, knowledge</a:t>
            </a:r>
          </a:p>
          <a:p>
            <a:endParaRPr lang="en-US" sz="2800" b="1" dirty="0">
              <a:solidFill>
                <a:srgbClr val="C00000"/>
              </a:solidFill>
            </a:endParaRPr>
          </a:p>
          <a:p>
            <a:r>
              <a:rPr lang="en-US" sz="2800" b="1" dirty="0">
                <a:solidFill>
                  <a:srgbClr val="C00000"/>
                </a:solidFill>
              </a:rPr>
              <a:t>BUSINESS INTELLIGENCE</a:t>
            </a:r>
            <a:endParaRPr lang="fr-FR" sz="2800" b="1" dirty="0"/>
          </a:p>
        </p:txBody>
      </p:sp>
    </p:spTree>
    <p:extLst>
      <p:ext uri="{BB962C8B-B14F-4D97-AF65-F5344CB8AC3E}">
        <p14:creationId xmlns:p14="http://schemas.microsoft.com/office/powerpoint/2010/main" val="22226601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372" y="1128408"/>
            <a:ext cx="3128636" cy="4601183"/>
          </a:xfrm>
        </p:spPr>
        <p:txBody>
          <a:bodyPr/>
          <a:lstStyle/>
          <a:p>
            <a:pPr algn="ctr"/>
            <a:r>
              <a:rPr lang="el-GR" b="1" dirty="0">
                <a:solidFill>
                  <a:srgbClr val="C00000"/>
                </a:solidFill>
              </a:rPr>
              <a:t/>
            </a:r>
            <a:br>
              <a:rPr lang="el-GR" b="1" dirty="0">
                <a:solidFill>
                  <a:srgbClr val="C00000"/>
                </a:solidFill>
              </a:rPr>
            </a:br>
            <a:r>
              <a:rPr lang="en-US" b="1" dirty="0">
                <a:solidFill>
                  <a:srgbClr val="C00000"/>
                </a:solidFill>
              </a:rPr>
              <a:t>Corporate Environment</a:t>
            </a:r>
            <a:endParaRPr lang="el-GR" sz="1200" dirty="0">
              <a:solidFill>
                <a:schemeClr val="tx1"/>
              </a:solidFill>
            </a:endParaRPr>
          </a:p>
        </p:txBody>
      </p:sp>
      <p:sp>
        <p:nvSpPr>
          <p:cNvPr id="10" name="Content Placeholder 9"/>
          <p:cNvSpPr>
            <a:spLocks noGrp="1"/>
          </p:cNvSpPr>
          <p:nvPr>
            <p:ph idx="1"/>
          </p:nvPr>
        </p:nvSpPr>
        <p:spPr>
          <a:xfrm>
            <a:off x="3420533" y="787762"/>
            <a:ext cx="8242381" cy="5333638"/>
          </a:xfrm>
        </p:spPr>
        <p:txBody>
          <a:bodyPr>
            <a:normAutofit/>
          </a:bodyPr>
          <a:lstStyle/>
          <a:p>
            <a:pPr lvl="0" rtl="0"/>
            <a:endParaRPr lang="el-GR" dirty="0">
              <a:solidFill>
                <a:srgbClr val="C00000"/>
              </a:solidFill>
            </a:endParaRPr>
          </a:p>
          <a:p>
            <a:pPr lvl="0" rtl="0"/>
            <a:endParaRPr lang="el-GR" b="1" dirty="0">
              <a:solidFill>
                <a:srgbClr val="002060"/>
              </a:solidFill>
            </a:endParaRPr>
          </a:p>
          <a:p>
            <a:pPr marL="502920" lvl="1" indent="0">
              <a:buNone/>
            </a:pPr>
            <a:endParaRPr lang="el-GR" dirty="0"/>
          </a:p>
        </p:txBody>
      </p:sp>
      <p:sp>
        <p:nvSpPr>
          <p:cNvPr id="3" name="TextBox 2">
            <a:extLst>
              <a:ext uri="{FF2B5EF4-FFF2-40B4-BE49-F238E27FC236}">
                <a16:creationId xmlns:a16="http://schemas.microsoft.com/office/drawing/2014/main" xmlns="" id="{0F473F3F-77FE-464F-BD00-8FD05243439F}"/>
              </a:ext>
            </a:extLst>
          </p:cNvPr>
          <p:cNvSpPr txBox="1"/>
          <p:nvPr/>
        </p:nvSpPr>
        <p:spPr>
          <a:xfrm>
            <a:off x="4631961" y="1858780"/>
            <a:ext cx="5981075" cy="1815882"/>
          </a:xfrm>
          <a:prstGeom prst="rect">
            <a:avLst/>
          </a:prstGeom>
          <a:noFill/>
        </p:spPr>
        <p:txBody>
          <a:bodyPr wrap="square" rtlCol="0">
            <a:spAutoFit/>
          </a:bodyPr>
          <a:lstStyle/>
          <a:p>
            <a:r>
              <a:rPr lang="en-US" sz="2800" b="1" dirty="0"/>
              <a:t>INFORMATION ASYMMETRY PROBLEMS</a:t>
            </a:r>
            <a:endParaRPr lang="en-US" sz="2800" b="1" dirty="0">
              <a:solidFill>
                <a:srgbClr val="C00000"/>
              </a:solidFill>
            </a:endParaRPr>
          </a:p>
          <a:p>
            <a:endParaRPr lang="en-US" sz="2800" b="1" dirty="0">
              <a:solidFill>
                <a:srgbClr val="C00000"/>
              </a:solidFill>
            </a:endParaRPr>
          </a:p>
          <a:p>
            <a:r>
              <a:rPr lang="en-US" sz="2800" b="1" dirty="0">
                <a:solidFill>
                  <a:srgbClr val="C00000"/>
                </a:solidFill>
              </a:rPr>
              <a:t>BUSINESS INTELLIGENCE</a:t>
            </a:r>
            <a:endParaRPr lang="fr-FR" sz="2800" b="1" dirty="0"/>
          </a:p>
        </p:txBody>
      </p:sp>
    </p:spTree>
    <p:extLst>
      <p:ext uri="{BB962C8B-B14F-4D97-AF65-F5344CB8AC3E}">
        <p14:creationId xmlns:p14="http://schemas.microsoft.com/office/powerpoint/2010/main" val="33992427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372" y="1128408"/>
            <a:ext cx="3128636" cy="4601183"/>
          </a:xfrm>
        </p:spPr>
        <p:txBody>
          <a:bodyPr/>
          <a:lstStyle/>
          <a:p>
            <a:pPr algn="ctr"/>
            <a:r>
              <a:rPr lang="el-GR" b="1" dirty="0">
                <a:solidFill>
                  <a:srgbClr val="C00000"/>
                </a:solidFill>
              </a:rPr>
              <a:t/>
            </a:r>
            <a:br>
              <a:rPr lang="el-GR" b="1" dirty="0">
                <a:solidFill>
                  <a:srgbClr val="C00000"/>
                </a:solidFill>
              </a:rPr>
            </a:br>
            <a:r>
              <a:rPr lang="en-US" b="1" dirty="0">
                <a:solidFill>
                  <a:srgbClr val="C00000"/>
                </a:solidFill>
              </a:rPr>
              <a:t>Corporate performance</a:t>
            </a:r>
            <a:endParaRPr lang="el-GR" sz="1200" dirty="0">
              <a:solidFill>
                <a:schemeClr val="tx1"/>
              </a:solidFill>
            </a:endParaRPr>
          </a:p>
        </p:txBody>
      </p:sp>
      <p:sp>
        <p:nvSpPr>
          <p:cNvPr id="10" name="Content Placeholder 9"/>
          <p:cNvSpPr>
            <a:spLocks noGrp="1"/>
          </p:cNvSpPr>
          <p:nvPr>
            <p:ph idx="1"/>
          </p:nvPr>
        </p:nvSpPr>
        <p:spPr>
          <a:xfrm>
            <a:off x="3420533" y="787762"/>
            <a:ext cx="8242381" cy="5333638"/>
          </a:xfrm>
        </p:spPr>
        <p:txBody>
          <a:bodyPr>
            <a:normAutofit/>
          </a:bodyPr>
          <a:lstStyle/>
          <a:p>
            <a:pPr lvl="0" rtl="0"/>
            <a:endParaRPr lang="el-GR" dirty="0">
              <a:solidFill>
                <a:srgbClr val="C00000"/>
              </a:solidFill>
            </a:endParaRPr>
          </a:p>
          <a:p>
            <a:pPr lvl="0" rtl="0"/>
            <a:endParaRPr lang="el-GR" b="1" dirty="0">
              <a:solidFill>
                <a:srgbClr val="002060"/>
              </a:solidFill>
            </a:endParaRPr>
          </a:p>
          <a:p>
            <a:pPr marL="502920" lvl="1" indent="0">
              <a:buNone/>
            </a:pPr>
            <a:endParaRPr lang="el-GR" dirty="0"/>
          </a:p>
        </p:txBody>
      </p:sp>
      <p:sp>
        <p:nvSpPr>
          <p:cNvPr id="3" name="TextBox 2">
            <a:extLst>
              <a:ext uri="{FF2B5EF4-FFF2-40B4-BE49-F238E27FC236}">
                <a16:creationId xmlns:a16="http://schemas.microsoft.com/office/drawing/2014/main" xmlns="" id="{0F473F3F-77FE-464F-BD00-8FD05243439F}"/>
              </a:ext>
            </a:extLst>
          </p:cNvPr>
          <p:cNvSpPr txBox="1"/>
          <p:nvPr/>
        </p:nvSpPr>
        <p:spPr>
          <a:xfrm>
            <a:off x="4631961" y="1858780"/>
            <a:ext cx="5981075" cy="2246769"/>
          </a:xfrm>
          <a:prstGeom prst="rect">
            <a:avLst/>
          </a:prstGeom>
          <a:noFill/>
        </p:spPr>
        <p:txBody>
          <a:bodyPr wrap="square" rtlCol="0">
            <a:spAutoFit/>
          </a:bodyPr>
          <a:lstStyle/>
          <a:p>
            <a:pPr marL="457200" indent="-457200">
              <a:buFont typeface="Arial" panose="020B0604020202020204" pitchFamily="34" charset="0"/>
              <a:buChar char="•"/>
            </a:pPr>
            <a:r>
              <a:rPr lang="en-US" sz="2800" b="1" dirty="0"/>
              <a:t>Corporate values</a:t>
            </a:r>
          </a:p>
          <a:p>
            <a:endParaRPr lang="en-US" sz="2800" b="1" dirty="0"/>
          </a:p>
          <a:p>
            <a:pPr marL="457200" indent="-457200">
              <a:buFont typeface="Arial" panose="020B0604020202020204" pitchFamily="34" charset="0"/>
              <a:buChar char="•"/>
            </a:pPr>
            <a:r>
              <a:rPr lang="en-US" sz="2800" b="1" dirty="0"/>
              <a:t>Corporate performance</a:t>
            </a:r>
          </a:p>
          <a:p>
            <a:pPr marL="457200" indent="-457200">
              <a:buFont typeface="Arial" panose="020B0604020202020204" pitchFamily="34" charset="0"/>
              <a:buChar char="•"/>
            </a:pPr>
            <a:endParaRPr lang="en-US" sz="2800" b="1" dirty="0"/>
          </a:p>
          <a:p>
            <a:pPr marL="457200" indent="-457200">
              <a:buFont typeface="Arial" panose="020B0604020202020204" pitchFamily="34" charset="0"/>
              <a:buChar char="•"/>
            </a:pPr>
            <a:r>
              <a:rPr lang="en-US" sz="2800" b="1" dirty="0"/>
              <a:t>Information asymmetry problem </a:t>
            </a:r>
            <a:endParaRPr lang="fr-FR" sz="2800" b="1" dirty="0"/>
          </a:p>
        </p:txBody>
      </p:sp>
    </p:spTree>
    <p:extLst>
      <p:ext uri="{BB962C8B-B14F-4D97-AF65-F5344CB8AC3E}">
        <p14:creationId xmlns:p14="http://schemas.microsoft.com/office/powerpoint/2010/main" val="1683889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372" y="1128408"/>
            <a:ext cx="3128636" cy="4601183"/>
          </a:xfrm>
        </p:spPr>
        <p:txBody>
          <a:bodyPr>
            <a:normAutofit/>
          </a:bodyPr>
          <a:lstStyle/>
          <a:p>
            <a:pPr algn="ctr"/>
            <a:r>
              <a:rPr lang="el-GR" b="1" dirty="0">
                <a:solidFill>
                  <a:srgbClr val="C00000"/>
                </a:solidFill>
              </a:rPr>
              <a:t/>
            </a:r>
            <a:br>
              <a:rPr lang="el-GR" b="1" dirty="0">
                <a:solidFill>
                  <a:srgbClr val="C00000"/>
                </a:solidFill>
              </a:rPr>
            </a:br>
            <a:r>
              <a:rPr lang="en-US" sz="3200" b="1" dirty="0">
                <a:solidFill>
                  <a:srgbClr val="C00000"/>
                </a:solidFill>
              </a:rPr>
              <a:t>DECISION MAKING VALUES  </a:t>
            </a:r>
            <a:br>
              <a:rPr lang="en-US" sz="3200" b="1" dirty="0">
                <a:solidFill>
                  <a:srgbClr val="C00000"/>
                </a:solidFill>
              </a:rPr>
            </a:br>
            <a:r>
              <a:rPr lang="en-US" sz="3200" b="1" dirty="0">
                <a:solidFill>
                  <a:srgbClr val="C00000"/>
                </a:solidFill>
              </a:rPr>
              <a:t/>
            </a:r>
            <a:br>
              <a:rPr lang="en-US" sz="3200" b="1" dirty="0">
                <a:solidFill>
                  <a:srgbClr val="C00000"/>
                </a:solidFill>
              </a:rPr>
            </a:br>
            <a:r>
              <a:rPr lang="en-US" sz="3200" b="1" dirty="0">
                <a:solidFill>
                  <a:srgbClr val="C00000"/>
                </a:solidFill>
              </a:rPr>
              <a:t>FOR CORPORATE PERFORMANCE</a:t>
            </a:r>
            <a:endParaRPr lang="el-GR" sz="3200" dirty="0">
              <a:solidFill>
                <a:schemeClr val="tx1"/>
              </a:solidFill>
            </a:endParaRPr>
          </a:p>
        </p:txBody>
      </p:sp>
      <p:sp>
        <p:nvSpPr>
          <p:cNvPr id="7" name="TextBox 6">
            <a:extLst>
              <a:ext uri="{FF2B5EF4-FFF2-40B4-BE49-F238E27FC236}">
                <a16:creationId xmlns:a16="http://schemas.microsoft.com/office/drawing/2014/main" xmlns="" id="{4CA3DA5D-74A0-4862-AED8-B5D2541DD522}"/>
              </a:ext>
            </a:extLst>
          </p:cNvPr>
          <p:cNvSpPr txBox="1"/>
          <p:nvPr/>
        </p:nvSpPr>
        <p:spPr>
          <a:xfrm>
            <a:off x="4348480" y="2157323"/>
            <a:ext cx="5801360" cy="1754326"/>
          </a:xfrm>
          <a:prstGeom prst="rect">
            <a:avLst/>
          </a:prstGeom>
          <a:noFill/>
        </p:spPr>
        <p:txBody>
          <a:bodyPr wrap="square" rtlCol="0">
            <a:spAutoFit/>
          </a:bodyPr>
          <a:lstStyle/>
          <a:p>
            <a:pPr marL="571500" indent="-571500">
              <a:buFont typeface="Arial" panose="020B0604020202020204" pitchFamily="34" charset="0"/>
              <a:buChar char="•"/>
            </a:pPr>
            <a:r>
              <a:rPr lang="en-US" sz="3600" dirty="0"/>
              <a:t>Corporate Disclosure</a:t>
            </a:r>
          </a:p>
          <a:p>
            <a:pPr marL="571500" indent="-571500">
              <a:buFont typeface="Arial" panose="020B0604020202020204" pitchFamily="34" charset="0"/>
              <a:buChar char="•"/>
            </a:pPr>
            <a:endParaRPr lang="en-US" sz="3600" dirty="0"/>
          </a:p>
          <a:p>
            <a:pPr marL="571500" indent="-571500">
              <a:buFont typeface="Arial" panose="020B0604020202020204" pitchFamily="34" charset="0"/>
              <a:buChar char="•"/>
            </a:pPr>
            <a:r>
              <a:rPr lang="en-US" sz="3600" dirty="0"/>
              <a:t>Transparency</a:t>
            </a:r>
            <a:endParaRPr lang="fr-FR" sz="3600" dirty="0"/>
          </a:p>
        </p:txBody>
      </p:sp>
    </p:spTree>
    <p:extLst>
      <p:ext uri="{BB962C8B-B14F-4D97-AF65-F5344CB8AC3E}">
        <p14:creationId xmlns:p14="http://schemas.microsoft.com/office/powerpoint/2010/main" val="15331007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372" y="1128408"/>
            <a:ext cx="3128636" cy="4601183"/>
          </a:xfrm>
        </p:spPr>
        <p:txBody>
          <a:bodyPr>
            <a:normAutofit/>
          </a:bodyPr>
          <a:lstStyle/>
          <a:p>
            <a:pPr lvl="0" fontAlgn="base">
              <a:lnSpc>
                <a:spcPct val="100000"/>
              </a:lnSpc>
              <a:spcBef>
                <a:spcPct val="20000"/>
              </a:spcBef>
              <a:spcAft>
                <a:spcPct val="0"/>
              </a:spcAft>
              <a:defRPr/>
            </a:pPr>
            <a:r>
              <a:rPr lang="en-US" altLang="ja-JP" sz="2800" b="1" kern="0" spc="0" dirty="0">
                <a:solidFill>
                  <a:srgbClr val="C00000"/>
                </a:solidFill>
                <a:latin typeface="Arial"/>
                <a:ea typeface="ＭＳ Ｐゴシック" panose="020B0600070205080204" pitchFamily="34" charset="-128"/>
                <a:cs typeface="+mn-cs"/>
              </a:rPr>
              <a:t>Value of BI tools</a:t>
            </a:r>
            <a:r>
              <a:rPr lang="el-GR" b="1" dirty="0">
                <a:solidFill>
                  <a:srgbClr val="C00000"/>
                </a:solidFill>
              </a:rPr>
              <a:t/>
            </a:r>
            <a:br>
              <a:rPr lang="el-GR" b="1" dirty="0">
                <a:solidFill>
                  <a:srgbClr val="C00000"/>
                </a:solidFill>
              </a:rPr>
            </a:br>
            <a:endParaRPr lang="el-GR" sz="3200" dirty="0">
              <a:solidFill>
                <a:srgbClr val="C00000"/>
              </a:solidFill>
            </a:endParaRPr>
          </a:p>
        </p:txBody>
      </p:sp>
      <p:sp>
        <p:nvSpPr>
          <p:cNvPr id="7" name="TextBox 6">
            <a:extLst>
              <a:ext uri="{FF2B5EF4-FFF2-40B4-BE49-F238E27FC236}">
                <a16:creationId xmlns:a16="http://schemas.microsoft.com/office/drawing/2014/main" xmlns="" id="{4CA3DA5D-74A0-4862-AED8-B5D2541DD522}"/>
              </a:ext>
            </a:extLst>
          </p:cNvPr>
          <p:cNvSpPr txBox="1"/>
          <p:nvPr/>
        </p:nvSpPr>
        <p:spPr>
          <a:xfrm>
            <a:off x="3602668" y="2350363"/>
            <a:ext cx="8442960" cy="1569660"/>
          </a:xfrm>
          <a:prstGeom prst="rect">
            <a:avLst/>
          </a:prstGeom>
          <a:noFill/>
        </p:spPr>
        <p:txBody>
          <a:bodyPr wrap="square" rtlCol="0">
            <a:spAutoFit/>
          </a:bodyPr>
          <a:lstStyle/>
          <a:p>
            <a:r>
              <a:rPr lang="en-US" sz="3200" dirty="0"/>
              <a:t>Value of BI tools against </a:t>
            </a:r>
            <a:r>
              <a:rPr lang="en-US" sz="3200" dirty="0" err="1"/>
              <a:t>i</a:t>
            </a:r>
            <a:r>
              <a:rPr lang="fr-FR" sz="3200" dirty="0" err="1"/>
              <a:t>nformation</a:t>
            </a:r>
            <a:r>
              <a:rPr lang="fr-FR" sz="3200" dirty="0"/>
              <a:t> </a:t>
            </a:r>
            <a:r>
              <a:rPr lang="fr-FR" sz="3200" dirty="0" err="1"/>
              <a:t>asymmetry</a:t>
            </a:r>
            <a:r>
              <a:rPr lang="fr-FR" sz="3200" dirty="0"/>
              <a:t>: </a:t>
            </a:r>
          </a:p>
          <a:p>
            <a:pPr marL="571500" indent="-571500">
              <a:buFont typeface="Arial" panose="020B0604020202020204" pitchFamily="34" charset="0"/>
              <a:buChar char="•"/>
            </a:pPr>
            <a:endParaRPr lang="fr-FR" sz="3200" dirty="0"/>
          </a:p>
          <a:p>
            <a:r>
              <a:rPr lang="fr-FR" sz="3200" b="1" dirty="0">
                <a:solidFill>
                  <a:srgbClr val="0070C0"/>
                </a:solidFill>
              </a:rPr>
              <a:t>The</a:t>
            </a:r>
            <a:r>
              <a:rPr lang="el-GR" sz="3200" b="1" dirty="0">
                <a:solidFill>
                  <a:srgbClr val="0070C0"/>
                </a:solidFill>
              </a:rPr>
              <a:t> </a:t>
            </a:r>
            <a:r>
              <a:rPr lang="en-US" sz="3200" b="1" dirty="0">
                <a:solidFill>
                  <a:srgbClr val="0070C0"/>
                </a:solidFill>
              </a:rPr>
              <a:t>role of blockchain technology</a:t>
            </a:r>
            <a:endParaRPr lang="fr-FR" sz="3200" b="1" dirty="0">
              <a:solidFill>
                <a:srgbClr val="0070C0"/>
              </a:solidFill>
            </a:endParaRPr>
          </a:p>
        </p:txBody>
      </p:sp>
    </p:spTree>
    <p:extLst>
      <p:ext uri="{BB962C8B-B14F-4D97-AF65-F5344CB8AC3E}">
        <p14:creationId xmlns:p14="http://schemas.microsoft.com/office/powerpoint/2010/main" val="489967094"/>
      </p:ext>
    </p:extLst>
  </p:cSld>
  <p:clrMapOvr>
    <a:masterClrMapping/>
  </p:clrMapOvr>
</p:sld>
</file>

<file path=ppt/theme/theme1.xml><?xml version="1.0" encoding="utf-8"?>
<a:theme xmlns:a="http://schemas.openxmlformats.org/drawingml/2006/main" name="Πλαίσιο">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xmlns="" name="Frame" id="{F226E7A2-7162-461C-9490-D27D9DC04E43}" vid="{629A0216-3BBD-45C0-B63F-2683BEA18F60}"/>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TM03457475[[fn=Πλαίσιο]]</Template>
  <TotalTime>13487</TotalTime>
  <Words>580</Words>
  <Application>Microsoft Office PowerPoint</Application>
  <PresentationFormat>Custom</PresentationFormat>
  <Paragraphs>84</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Πλαίσιο</vt:lpstr>
      <vt:lpstr>  The Value of Business intelligence Systems within the International Corporation</vt:lpstr>
      <vt:lpstr>The common feature</vt:lpstr>
      <vt:lpstr>PRESENTATION OBJECTIVES</vt:lpstr>
      <vt:lpstr> Global Environment     </vt:lpstr>
      <vt:lpstr> Corporate Environment</vt:lpstr>
      <vt:lpstr> Corporate Environment</vt:lpstr>
      <vt:lpstr> Corporate performance</vt:lpstr>
      <vt:lpstr> DECISION MAKING VALUES    FOR CORPORATE PERFORMANCE</vt:lpstr>
      <vt:lpstr>Value of BI tools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DEPI CAMINIS</dc:creator>
  <cp:lastModifiedBy>John</cp:lastModifiedBy>
  <cp:revision>483</cp:revision>
  <dcterms:created xsi:type="dcterms:W3CDTF">2019-04-02T15:27:22Z</dcterms:created>
  <dcterms:modified xsi:type="dcterms:W3CDTF">2019-11-21T13:19:08Z</dcterms:modified>
</cp:coreProperties>
</file>